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20" r:id="rId3"/>
  </p:sldMasterIdLst>
  <p:notesMasterIdLst>
    <p:notesMasterId r:id="rId14"/>
  </p:notesMasterIdLst>
  <p:handoutMasterIdLst>
    <p:handoutMasterId r:id="rId15"/>
  </p:handoutMasterIdLst>
  <p:sldIdLst>
    <p:sldId id="463" r:id="rId4"/>
    <p:sldId id="465" r:id="rId5"/>
    <p:sldId id="483" r:id="rId6"/>
    <p:sldId id="482" r:id="rId7"/>
    <p:sldId id="467" r:id="rId8"/>
    <p:sldId id="491" r:id="rId9"/>
    <p:sldId id="492" r:id="rId10"/>
    <p:sldId id="494" r:id="rId11"/>
    <p:sldId id="495" r:id="rId12"/>
    <p:sldId id="498" r:id="rId13"/>
  </p:sldIdLst>
  <p:sldSz cx="12192000" cy="6858000"/>
  <p:notesSz cx="6769100" cy="9906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088CBE7-3D72-FE4D-BEAC-D23F99629AEC}">
          <p14:sldIdLst>
            <p14:sldId id="463"/>
            <p14:sldId id="465"/>
            <p14:sldId id="483"/>
            <p14:sldId id="482"/>
            <p14:sldId id="467"/>
            <p14:sldId id="491"/>
            <p14:sldId id="492"/>
            <p14:sldId id="494"/>
            <p14:sldId id="495"/>
            <p14:sldId id="4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42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272A"/>
    <a:srgbClr val="D8D8D8"/>
    <a:srgbClr val="CC241D"/>
    <a:srgbClr val="818181"/>
    <a:srgbClr val="FFFEF9"/>
    <a:srgbClr val="603C3B"/>
    <a:srgbClr val="815150"/>
    <a:srgbClr val="704645"/>
    <a:srgbClr val="AC6C6B"/>
    <a:srgbClr val="955D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44" autoAdjust="0"/>
    <p:restoredTop sz="93364" autoAdjust="0"/>
  </p:normalViewPr>
  <p:slideViewPr>
    <p:cSldViewPr snapToGrid="0" showGuides="1">
      <p:cViewPr varScale="1">
        <p:scale>
          <a:sx n="79" d="100"/>
          <a:sy n="79" d="100"/>
        </p:scale>
        <p:origin x="101" y="149"/>
      </p:cViewPr>
      <p:guideLst>
        <p:guide orient="horz" pos="323"/>
        <p:guide pos="42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60" d="100"/>
          <a:sy n="160" d="100"/>
        </p:scale>
        <p:origin x="679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0"/>
          </a:xfrm>
          <a:prstGeom prst="rect">
            <a:avLst/>
          </a:prstGeom>
        </p:spPr>
        <p:txBody>
          <a:bodyPr vert="horz" lIns="91157" tIns="45578" rIns="91157" bIns="45578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34257" y="0"/>
            <a:ext cx="2933277" cy="497020"/>
          </a:xfrm>
          <a:prstGeom prst="rect">
            <a:avLst/>
          </a:prstGeom>
        </p:spPr>
        <p:txBody>
          <a:bodyPr vert="horz" lIns="91157" tIns="45578" rIns="91157" bIns="45578" rtlCol="0"/>
          <a:lstStyle>
            <a:lvl1pPr algn="r">
              <a:defRPr sz="1200"/>
            </a:lvl1pPr>
          </a:lstStyle>
          <a:p>
            <a:fld id="{6C8BE55E-CBEE-4D02-A205-A7EBF370E439}" type="datetimeFigureOut">
              <a:rPr lang="es-ES" smtClean="0"/>
              <a:t>28/04/2018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157" tIns="45578" rIns="91157" bIns="45578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157" tIns="45578" rIns="91157" bIns="45578" rtlCol="0" anchor="b"/>
          <a:lstStyle>
            <a:lvl1pPr algn="r">
              <a:defRPr sz="1200"/>
            </a:lvl1pPr>
          </a:lstStyle>
          <a:p>
            <a:fld id="{4C4CC73A-5A27-49EE-B6B6-34B22F82A3F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5002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7020"/>
          </a:xfrm>
          <a:prstGeom prst="rect">
            <a:avLst/>
          </a:prstGeom>
        </p:spPr>
        <p:txBody>
          <a:bodyPr vert="horz" lIns="91157" tIns="45578" rIns="91157" bIns="45578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7020"/>
          </a:xfrm>
          <a:prstGeom prst="rect">
            <a:avLst/>
          </a:prstGeom>
        </p:spPr>
        <p:txBody>
          <a:bodyPr vert="horz" lIns="91157" tIns="45578" rIns="91157" bIns="45578" rtlCol="0"/>
          <a:lstStyle>
            <a:lvl1pPr algn="r">
              <a:defRPr sz="1200"/>
            </a:lvl1pPr>
          </a:lstStyle>
          <a:p>
            <a:fld id="{A103C0FB-A072-4AC1-8B8E-EF5D98539913}" type="datetimeFigureOut">
              <a:rPr lang="es-ES" smtClean="0"/>
              <a:t>28/04/2018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57" tIns="45578" rIns="91157" bIns="45578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910" y="4767263"/>
            <a:ext cx="5415280" cy="3900488"/>
          </a:xfrm>
          <a:prstGeom prst="rect">
            <a:avLst/>
          </a:prstGeom>
        </p:spPr>
        <p:txBody>
          <a:bodyPr vert="horz" lIns="91157" tIns="45578" rIns="91157" bIns="4557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157" tIns="45578" rIns="91157" bIns="45578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157" tIns="45578" rIns="91157" bIns="45578" rtlCol="0" anchor="b"/>
          <a:lstStyle>
            <a:lvl1pPr algn="r">
              <a:defRPr sz="1200"/>
            </a:lvl1pPr>
          </a:lstStyle>
          <a:p>
            <a:fld id="{EE93FCAC-64F6-4A0E-880D-BD0FEEE2B82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21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3FCAC-64F6-4A0E-880D-BD0FEEE2B82D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4908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3FCAC-64F6-4A0E-880D-BD0FEEE2B82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6788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3FCAC-64F6-4A0E-880D-BD0FEEE2B82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815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3FCAC-64F6-4A0E-880D-BD0FEEE2B82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1834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3FCAC-64F6-4A0E-880D-BD0FEEE2B82D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144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191125" y="2271264"/>
            <a:ext cx="1681163" cy="1680023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B6A6103-F09C-4D30-A2DA-C16F1681B447}" type="datetimeFigureOut">
              <a:rPr lang="es-ES" smtClean="0"/>
              <a:t>28/04/2018</a:t>
            </a:fld>
            <a:endParaRPr lang="es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6AB97D0-FD9C-40D1-B7F7-08921D109229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793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124700" y="1752600"/>
            <a:ext cx="4114800" cy="238125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765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67475" y="3668440"/>
            <a:ext cx="584200" cy="584473"/>
          </a:xfrm>
          <a:prstGeom prst="ellips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67475" y="4707172"/>
            <a:ext cx="584200" cy="584473"/>
          </a:xfrm>
          <a:prstGeom prst="ellips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467475" y="5749426"/>
            <a:ext cx="584200" cy="584473"/>
          </a:xfrm>
          <a:prstGeom prst="ellipse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201860" y="2565733"/>
            <a:ext cx="1451956" cy="2570147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37056" y="2565733"/>
            <a:ext cx="1451956" cy="2570147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798638" y="1882139"/>
            <a:ext cx="1881187" cy="3329941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942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533775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353300" y="1830704"/>
            <a:ext cx="2216863" cy="2897985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11451" y="1830704"/>
            <a:ext cx="2216863" cy="2897985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838700" y="1127760"/>
            <a:ext cx="2628900" cy="343662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490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668838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675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1063" y="561975"/>
            <a:ext cx="10429875" cy="4067175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8588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514725"/>
          </a:xfrm>
        </p:spPr>
        <p:txBody>
          <a:bodyPr/>
          <a:lstStyle/>
          <a:p>
            <a:endParaRPr lang="es-ES"/>
          </a:p>
        </p:txBody>
      </p:sp>
      <p:sp>
        <p:nvSpPr>
          <p:cNvPr id="54" name="Picture Placeholder 52"/>
          <p:cNvSpPr>
            <a:spLocks noGrp="1"/>
          </p:cNvSpPr>
          <p:nvPr>
            <p:ph type="pic" sz="quarter" idx="12"/>
          </p:nvPr>
        </p:nvSpPr>
        <p:spPr>
          <a:xfrm>
            <a:off x="3567013" y="2982292"/>
            <a:ext cx="1744560" cy="1263969"/>
          </a:xfrm>
        </p:spPr>
        <p:txBody>
          <a:bodyPr/>
          <a:lstStyle/>
          <a:p>
            <a:endParaRPr lang="es-ES"/>
          </a:p>
        </p:txBody>
      </p:sp>
      <p:sp>
        <p:nvSpPr>
          <p:cNvPr id="55" name="Picture Placeholder 52"/>
          <p:cNvSpPr>
            <a:spLocks noGrp="1"/>
          </p:cNvSpPr>
          <p:nvPr>
            <p:ph type="pic" sz="quarter" idx="13"/>
          </p:nvPr>
        </p:nvSpPr>
        <p:spPr>
          <a:xfrm>
            <a:off x="6884754" y="2982292"/>
            <a:ext cx="1744560" cy="1263969"/>
          </a:xfrm>
        </p:spPr>
        <p:txBody>
          <a:bodyPr/>
          <a:lstStyle/>
          <a:p>
            <a:endParaRPr lang="es-ES"/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1"/>
          </p:nvPr>
        </p:nvSpPr>
        <p:spPr>
          <a:xfrm>
            <a:off x="5140325" y="2582863"/>
            <a:ext cx="1916113" cy="14732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7680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41148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06438" y="4454525"/>
            <a:ext cx="1249362" cy="1154113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086537" y="4454525"/>
            <a:ext cx="1249362" cy="1154113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464959" y="4454525"/>
            <a:ext cx="1249362" cy="1154113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846546" y="4454525"/>
            <a:ext cx="1249362" cy="1154113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10227631" y="4454525"/>
            <a:ext cx="1249362" cy="1154113"/>
          </a:xfrm>
        </p:spPr>
        <p:txBody>
          <a:bodyPr/>
          <a:lstStyle/>
          <a:p>
            <a:endParaRPr lang="es-E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4814888" y="1122363"/>
            <a:ext cx="2643187" cy="35052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3510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495925" y="3544888"/>
            <a:ext cx="1176338" cy="1176337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76048" y="3547369"/>
            <a:ext cx="1176338" cy="1171376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495925" y="4828243"/>
            <a:ext cx="1176338" cy="1176337"/>
          </a:xfrm>
        </p:spPr>
        <p:txBody>
          <a:bodyPr/>
          <a:lstStyle/>
          <a:p>
            <a:endParaRPr lang="es-ES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776048" y="4828243"/>
            <a:ext cx="1176338" cy="1176337"/>
          </a:xfrm>
        </p:spPr>
        <p:txBody>
          <a:bodyPr/>
          <a:lstStyle/>
          <a:p>
            <a:endParaRPr lang="es-ES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073206" y="4828243"/>
            <a:ext cx="1176338" cy="1176337"/>
          </a:xfrm>
        </p:spPr>
        <p:txBody>
          <a:bodyPr/>
          <a:lstStyle/>
          <a:p>
            <a:endParaRPr lang="es-ES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353329" y="4828243"/>
            <a:ext cx="1176338" cy="1176337"/>
          </a:xfrm>
        </p:spPr>
        <p:txBody>
          <a:bodyPr/>
          <a:lstStyle/>
          <a:p>
            <a:endParaRPr lang="es-ES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8069506" y="3547369"/>
            <a:ext cx="2469063" cy="1171376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6025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4569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4763"/>
            <a:ext cx="6096000" cy="3438526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96000" y="-4763"/>
            <a:ext cx="3045597" cy="171790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9146403" y="-4763"/>
            <a:ext cx="3045597" cy="171790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096000" y="1718041"/>
            <a:ext cx="3045597" cy="171790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146403" y="1718041"/>
            <a:ext cx="3045597" cy="1717908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7156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23068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67113" y="2006600"/>
            <a:ext cx="1355725" cy="1355725"/>
          </a:xfrm>
        </p:spPr>
        <p:txBody>
          <a:bodyPr/>
          <a:lstStyle/>
          <a:p>
            <a:endParaRPr lang="es-E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6A6103-F09C-4D30-A2DA-C16F1681B447}" type="datetimeFigureOut">
              <a:rPr lang="es-ES" smtClean="0"/>
              <a:t>28/04/2018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6AB97D0-FD9C-40D1-B7F7-08921D109229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6207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193675" y="3562350"/>
            <a:ext cx="579438" cy="585788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31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193013" y="4421305"/>
            <a:ext cx="579438" cy="585788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32" name="Picture Placeholder 29"/>
          <p:cNvSpPr>
            <a:spLocks noGrp="1"/>
          </p:cNvSpPr>
          <p:nvPr>
            <p:ph type="pic" sz="quarter" idx="17"/>
          </p:nvPr>
        </p:nvSpPr>
        <p:spPr>
          <a:xfrm>
            <a:off x="193013" y="5277505"/>
            <a:ext cx="579438" cy="585788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33" name="Picture Placeholder 29"/>
          <p:cNvSpPr>
            <a:spLocks noGrp="1"/>
          </p:cNvSpPr>
          <p:nvPr>
            <p:ph type="pic" sz="quarter" idx="18"/>
          </p:nvPr>
        </p:nvSpPr>
        <p:spPr>
          <a:xfrm>
            <a:off x="193013" y="6134305"/>
            <a:ext cx="579438" cy="585788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171291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6096000" y="5141913"/>
            <a:ext cx="6096000" cy="1716087"/>
          </a:xfrm>
        </p:spPr>
        <p:txBody>
          <a:bodyPr/>
          <a:lstStyle/>
          <a:p>
            <a:endParaRPr lang="es-E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6096000" y="1712913"/>
            <a:ext cx="6096000" cy="1716087"/>
          </a:xfrm>
        </p:spPr>
        <p:txBody>
          <a:bodyPr/>
          <a:lstStyle/>
          <a:p>
            <a:endParaRPr lang="es-E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4"/>
          </p:nvPr>
        </p:nvSpPr>
        <p:spPr>
          <a:xfrm>
            <a:off x="6096000" y="3425825"/>
            <a:ext cx="6096000" cy="1716087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3627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7831" y="-15766"/>
            <a:ext cx="8230269" cy="6873766"/>
          </a:xfrm>
          <a:custGeom>
            <a:avLst/>
            <a:gdLst>
              <a:gd name="connsiteX0" fmla="*/ 0 w 8230269"/>
              <a:gd name="connsiteY0" fmla="*/ 0 h 6858000"/>
              <a:gd name="connsiteX1" fmla="*/ 8230269 w 8230269"/>
              <a:gd name="connsiteY1" fmla="*/ 0 h 6858000"/>
              <a:gd name="connsiteX2" fmla="*/ 8230269 w 8230269"/>
              <a:gd name="connsiteY2" fmla="*/ 6858000 h 6858000"/>
              <a:gd name="connsiteX3" fmla="*/ 0 w 8230269"/>
              <a:gd name="connsiteY3" fmla="*/ 6858000 h 6858000"/>
              <a:gd name="connsiteX4" fmla="*/ 0 w 8230269"/>
              <a:gd name="connsiteY4" fmla="*/ 0 h 6858000"/>
              <a:gd name="connsiteX0" fmla="*/ 3831021 w 8230269"/>
              <a:gd name="connsiteY0" fmla="*/ 0 h 6873766"/>
              <a:gd name="connsiteX1" fmla="*/ 8230269 w 8230269"/>
              <a:gd name="connsiteY1" fmla="*/ 15766 h 6873766"/>
              <a:gd name="connsiteX2" fmla="*/ 8230269 w 8230269"/>
              <a:gd name="connsiteY2" fmla="*/ 6873766 h 6873766"/>
              <a:gd name="connsiteX3" fmla="*/ 0 w 8230269"/>
              <a:gd name="connsiteY3" fmla="*/ 6873766 h 6873766"/>
              <a:gd name="connsiteX4" fmla="*/ 3831021 w 8230269"/>
              <a:gd name="connsiteY4" fmla="*/ 0 h 687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269" h="6873766">
                <a:moveTo>
                  <a:pt x="3831021" y="0"/>
                </a:moveTo>
                <a:lnTo>
                  <a:pt x="8230269" y="15766"/>
                </a:lnTo>
                <a:lnTo>
                  <a:pt x="8230269" y="6873766"/>
                </a:lnTo>
                <a:lnTo>
                  <a:pt x="0" y="6873766"/>
                </a:lnTo>
                <a:lnTo>
                  <a:pt x="3831021" y="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0959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1834206" y="2413000"/>
            <a:ext cx="1255070" cy="1254125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4262719" y="2413000"/>
            <a:ext cx="1255070" cy="1254125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683123" y="2413000"/>
            <a:ext cx="1255070" cy="1254125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1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9080067" y="2413000"/>
            <a:ext cx="1255070" cy="1254125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0395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36600" y="2252663"/>
            <a:ext cx="2686050" cy="3581400"/>
          </a:xfrm>
        </p:spPr>
        <p:txBody>
          <a:bodyPr/>
          <a:lstStyle/>
          <a:p>
            <a:endParaRPr lang="es-E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752909" y="2252663"/>
            <a:ext cx="2686050" cy="3581400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8769416" y="2252663"/>
            <a:ext cx="2686050" cy="35814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006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989138" y="2362200"/>
            <a:ext cx="1631950" cy="1638300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989138" y="4152900"/>
            <a:ext cx="1631950" cy="1638300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546968" y="2362200"/>
            <a:ext cx="1631950" cy="1638300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546968" y="4152900"/>
            <a:ext cx="1631950" cy="16383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5781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150938" y="1992172"/>
            <a:ext cx="3309937" cy="3321191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129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886825" cy="6858000"/>
          </a:xfrm>
          <a:custGeom>
            <a:avLst/>
            <a:gdLst>
              <a:gd name="connsiteX0" fmla="*/ 0 w 8886825"/>
              <a:gd name="connsiteY0" fmla="*/ 0 h 6858000"/>
              <a:gd name="connsiteX1" fmla="*/ 8886825 w 8886825"/>
              <a:gd name="connsiteY1" fmla="*/ 0 h 6858000"/>
              <a:gd name="connsiteX2" fmla="*/ 8886825 w 8886825"/>
              <a:gd name="connsiteY2" fmla="*/ 6858000 h 6858000"/>
              <a:gd name="connsiteX3" fmla="*/ 0 w 8886825"/>
              <a:gd name="connsiteY3" fmla="*/ 6858000 h 6858000"/>
              <a:gd name="connsiteX4" fmla="*/ 0 w 8886825"/>
              <a:gd name="connsiteY4" fmla="*/ 0 h 6858000"/>
              <a:gd name="connsiteX0" fmla="*/ 0 w 8886825"/>
              <a:gd name="connsiteY0" fmla="*/ 0 h 6858000"/>
              <a:gd name="connsiteX1" fmla="*/ 8886825 w 8886825"/>
              <a:gd name="connsiteY1" fmla="*/ 0 h 6858000"/>
              <a:gd name="connsiteX2" fmla="*/ 1353910 w 8886825"/>
              <a:gd name="connsiteY2" fmla="*/ 6858000 h 6858000"/>
              <a:gd name="connsiteX3" fmla="*/ 0 w 8886825"/>
              <a:gd name="connsiteY3" fmla="*/ 6858000 h 6858000"/>
              <a:gd name="connsiteX4" fmla="*/ 0 w 8886825"/>
              <a:gd name="connsiteY4" fmla="*/ 0 h 6858000"/>
              <a:gd name="connsiteX0" fmla="*/ 0 w 8886825"/>
              <a:gd name="connsiteY0" fmla="*/ 0 h 6858000"/>
              <a:gd name="connsiteX1" fmla="*/ 8886825 w 8886825"/>
              <a:gd name="connsiteY1" fmla="*/ 0 h 6858000"/>
              <a:gd name="connsiteX2" fmla="*/ 1382939 w 8886825"/>
              <a:gd name="connsiteY2" fmla="*/ 6858000 h 6858000"/>
              <a:gd name="connsiteX3" fmla="*/ 0 w 8886825"/>
              <a:gd name="connsiteY3" fmla="*/ 6858000 h 6858000"/>
              <a:gd name="connsiteX4" fmla="*/ 0 w 888682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6858000">
                <a:moveTo>
                  <a:pt x="0" y="0"/>
                </a:moveTo>
                <a:lnTo>
                  <a:pt x="8886825" y="0"/>
                </a:lnTo>
                <a:lnTo>
                  <a:pt x="138293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3347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339850" y="2647950"/>
            <a:ext cx="1854200" cy="1855788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893095" y="2647950"/>
            <a:ext cx="1854200" cy="1855788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445796" y="2647950"/>
            <a:ext cx="1854200" cy="1855788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997401" y="2647950"/>
            <a:ext cx="1854200" cy="1855788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030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2296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0 w 8229600"/>
              <a:gd name="connsiteY3" fmla="*/ 6858000 h 6858000"/>
              <a:gd name="connsiteX4" fmla="*/ 0 w 8229600"/>
              <a:gd name="connsiteY4" fmla="*/ 0 h 6858000"/>
              <a:gd name="connsiteX0" fmla="*/ 0 w 8229600"/>
              <a:gd name="connsiteY0" fmla="*/ 0 h 6858000"/>
              <a:gd name="connsiteX1" fmla="*/ 4412342 w 8229600"/>
              <a:gd name="connsiteY1" fmla="*/ 0 h 6858000"/>
              <a:gd name="connsiteX2" fmla="*/ 8229600 w 8229600"/>
              <a:gd name="connsiteY2" fmla="*/ 6858000 h 6858000"/>
              <a:gd name="connsiteX3" fmla="*/ 0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4412342" y="0"/>
                </a:lnTo>
                <a:lnTo>
                  <a:pt x="82296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5556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248650" cy="6858000"/>
          </a:xfrm>
          <a:custGeom>
            <a:avLst/>
            <a:gdLst>
              <a:gd name="connsiteX0" fmla="*/ 0 w 8248650"/>
              <a:gd name="connsiteY0" fmla="*/ 0 h 6858000"/>
              <a:gd name="connsiteX1" fmla="*/ 8248650 w 8248650"/>
              <a:gd name="connsiteY1" fmla="*/ 0 h 6858000"/>
              <a:gd name="connsiteX2" fmla="*/ 8248650 w 8248650"/>
              <a:gd name="connsiteY2" fmla="*/ 6858000 h 6858000"/>
              <a:gd name="connsiteX3" fmla="*/ 0 w 8248650"/>
              <a:gd name="connsiteY3" fmla="*/ 6858000 h 6858000"/>
              <a:gd name="connsiteX4" fmla="*/ 0 w 8248650"/>
              <a:gd name="connsiteY4" fmla="*/ 0 h 6858000"/>
              <a:gd name="connsiteX0" fmla="*/ 0 w 8248650"/>
              <a:gd name="connsiteY0" fmla="*/ 0 h 6858000"/>
              <a:gd name="connsiteX1" fmla="*/ 8248650 w 8248650"/>
              <a:gd name="connsiteY1" fmla="*/ 0 h 6858000"/>
              <a:gd name="connsiteX2" fmla="*/ 4576535 w 8248650"/>
              <a:gd name="connsiteY2" fmla="*/ 6858000 h 6858000"/>
              <a:gd name="connsiteX3" fmla="*/ 0 w 8248650"/>
              <a:gd name="connsiteY3" fmla="*/ 6858000 h 6858000"/>
              <a:gd name="connsiteX4" fmla="*/ 0 w 82486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650" h="6858000">
                <a:moveTo>
                  <a:pt x="0" y="0"/>
                </a:moveTo>
                <a:lnTo>
                  <a:pt x="8248650" y="0"/>
                </a:lnTo>
                <a:lnTo>
                  <a:pt x="457653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409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968620" y="0"/>
            <a:ext cx="6223379" cy="6858000"/>
          </a:xfrm>
          <a:custGeom>
            <a:avLst/>
            <a:gdLst>
              <a:gd name="connsiteX0" fmla="*/ 0 w 6223379"/>
              <a:gd name="connsiteY0" fmla="*/ 0 h 6858000"/>
              <a:gd name="connsiteX1" fmla="*/ 6223379 w 6223379"/>
              <a:gd name="connsiteY1" fmla="*/ 0 h 6858000"/>
              <a:gd name="connsiteX2" fmla="*/ 6223379 w 6223379"/>
              <a:gd name="connsiteY2" fmla="*/ 6858000 h 6858000"/>
              <a:gd name="connsiteX3" fmla="*/ 0 w 6223379"/>
              <a:gd name="connsiteY3" fmla="*/ 6858000 h 6858000"/>
              <a:gd name="connsiteX4" fmla="*/ 0 w 6223379"/>
              <a:gd name="connsiteY4" fmla="*/ 0 h 6858000"/>
              <a:gd name="connsiteX0" fmla="*/ 2324100 w 6223379"/>
              <a:gd name="connsiteY0" fmla="*/ 1790700 h 6858000"/>
              <a:gd name="connsiteX1" fmla="*/ 6223379 w 6223379"/>
              <a:gd name="connsiteY1" fmla="*/ 0 h 6858000"/>
              <a:gd name="connsiteX2" fmla="*/ 6223379 w 6223379"/>
              <a:gd name="connsiteY2" fmla="*/ 6858000 h 6858000"/>
              <a:gd name="connsiteX3" fmla="*/ 0 w 6223379"/>
              <a:gd name="connsiteY3" fmla="*/ 6858000 h 6858000"/>
              <a:gd name="connsiteX4" fmla="*/ 2324100 w 6223379"/>
              <a:gd name="connsiteY4" fmla="*/ 1790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379" h="6858000">
                <a:moveTo>
                  <a:pt x="2324100" y="1790700"/>
                </a:moveTo>
                <a:lnTo>
                  <a:pt x="6223379" y="0"/>
                </a:lnTo>
                <a:lnTo>
                  <a:pt x="6223379" y="6858000"/>
                </a:lnTo>
                <a:lnTo>
                  <a:pt x="0" y="6858000"/>
                </a:lnTo>
                <a:lnTo>
                  <a:pt x="2324100" y="179070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3540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27138" y="1689100"/>
            <a:ext cx="2430462" cy="2257425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087427" y="1689100"/>
            <a:ext cx="2430462" cy="2257425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3669350" y="3946412"/>
            <a:ext cx="2430462" cy="2257425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529639" y="3946412"/>
            <a:ext cx="2430462" cy="2257425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5935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29307"/>
            <a:ext cx="9332805" cy="624620"/>
          </a:xfrm>
        </p:spPr>
        <p:txBody>
          <a:bodyPr/>
          <a:lstStyle>
            <a:lvl1pPr algn="l">
              <a:defRPr sz="2667" b="0">
                <a:solidFill>
                  <a:srgbClr val="006C9D"/>
                </a:solidFill>
              </a:defRPr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34827-975A-F84A-8C70-481A4A3A74CC}" type="datetime1">
              <a:rPr lang="ru-RU" smtClean="0"/>
              <a:t>28.04.2018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3DEC-077B-9E42-AC4B-CB58554876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58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1B12-F5E6-EB4B-8AD1-DCFF6BF89D90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DEF45-513F-A74E-A1DB-7E7D888438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791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Партнерские программы в рамках Всероссийской недели охраны труда —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3DEC-077B-9E42-AC4B-CB5855487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43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051" y="306467"/>
            <a:ext cx="9332805" cy="624620"/>
          </a:xfrm>
        </p:spPr>
        <p:txBody>
          <a:bodyPr anchor="t"/>
          <a:lstStyle>
            <a:lvl1pPr algn="l">
              <a:spcBef>
                <a:spcPts val="1600"/>
              </a:spcBef>
              <a:defRPr sz="2400" b="0">
                <a:solidFill>
                  <a:srgbClr val="0070C0"/>
                </a:solidFill>
              </a:defRPr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51" y="1227363"/>
            <a:ext cx="11519903" cy="4756228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19170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828754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438339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3896" y="6356351"/>
            <a:ext cx="5622453" cy="365125"/>
          </a:xfrm>
        </p:spPr>
        <p:txBody>
          <a:bodyPr/>
          <a:lstStyle>
            <a:lvl1pPr algn="l">
              <a:defRPr sz="1067"/>
            </a:lvl1pPr>
          </a:lstStyle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Партнерские программы в рамках Всероссийской недели охраны труда —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11153" y="6356351"/>
            <a:ext cx="2844800" cy="365125"/>
          </a:xfrm>
        </p:spPr>
        <p:txBody>
          <a:bodyPr/>
          <a:lstStyle>
            <a:lvl1pPr>
              <a:defRPr sz="1067"/>
            </a:lvl1pPr>
          </a:lstStyle>
          <a:p>
            <a:fld id="{D14C3DEC-077B-9E42-AC4B-CB5855487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52" y="6226629"/>
            <a:ext cx="1286688" cy="40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52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29307"/>
            <a:ext cx="9332805" cy="624620"/>
          </a:xfrm>
        </p:spPr>
        <p:txBody>
          <a:bodyPr/>
          <a:lstStyle>
            <a:lvl1pPr algn="l">
              <a:defRPr sz="2667" b="0">
                <a:solidFill>
                  <a:srgbClr val="006C9D"/>
                </a:solidFill>
              </a:defRPr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Партнерские программы в рамках Всероссийской недели охраны труда —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3DEC-077B-9E42-AC4B-CB5855487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23068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67114" y="2006600"/>
            <a:ext cx="1355725" cy="1355725"/>
          </a:xfrm>
        </p:spPr>
        <p:txBody>
          <a:bodyPr/>
          <a:lstStyle/>
          <a:p>
            <a:endParaRPr lang="es-E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64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191125" y="2271266"/>
            <a:ext cx="1681163" cy="1680023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28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191125" y="2271266"/>
            <a:ext cx="1681163" cy="1680023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45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124700" y="1752600"/>
            <a:ext cx="4114800" cy="2381251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402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52463" y="2315124"/>
            <a:ext cx="1844675" cy="1844126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731707" y="2315124"/>
            <a:ext cx="1844675" cy="1844126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810836" y="2315124"/>
            <a:ext cx="1844675" cy="1844126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889963" y="2315124"/>
            <a:ext cx="1844675" cy="1844126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62434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4233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Партнерские программы в рамках Всероссийской недели охраны труда —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3DEC-077B-9E42-AC4B-CB5855487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28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051" y="306467"/>
            <a:ext cx="9332805" cy="624620"/>
          </a:xfrm>
        </p:spPr>
        <p:txBody>
          <a:bodyPr anchor="t"/>
          <a:lstStyle>
            <a:lvl1pPr algn="l">
              <a:spcBef>
                <a:spcPts val="1600"/>
              </a:spcBef>
              <a:defRPr sz="2400" b="0">
                <a:solidFill>
                  <a:srgbClr val="0070C0"/>
                </a:solidFill>
              </a:defRPr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51" y="1227363"/>
            <a:ext cx="11519903" cy="4756228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19170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828754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438339" indent="0">
              <a:lnSpc>
                <a:spcPct val="120000"/>
              </a:lnSpc>
              <a:spcBef>
                <a:spcPts val="1333"/>
              </a:spcBef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3896" y="6356351"/>
            <a:ext cx="5622453" cy="365125"/>
          </a:xfrm>
        </p:spPr>
        <p:txBody>
          <a:bodyPr/>
          <a:lstStyle>
            <a:lvl1pPr algn="l">
              <a:defRPr sz="1067"/>
            </a:lvl1pPr>
          </a:lstStyle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Партнерские программы в рамках Всероссийской недели охраны труда —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11153" y="6356351"/>
            <a:ext cx="2844800" cy="365125"/>
          </a:xfrm>
        </p:spPr>
        <p:txBody>
          <a:bodyPr/>
          <a:lstStyle>
            <a:lvl1pPr>
              <a:defRPr sz="1067"/>
            </a:lvl1pPr>
          </a:lstStyle>
          <a:p>
            <a:fld id="{D14C3DEC-077B-9E42-AC4B-CB5855487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52" y="6226629"/>
            <a:ext cx="1286688" cy="40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31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29307"/>
            <a:ext cx="9332805" cy="624620"/>
          </a:xfrm>
        </p:spPr>
        <p:txBody>
          <a:bodyPr/>
          <a:lstStyle>
            <a:lvl1pPr algn="l">
              <a:defRPr sz="2667" b="0">
                <a:solidFill>
                  <a:srgbClr val="006C9D"/>
                </a:solidFill>
              </a:defRPr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Партнерские программы в рамках Всероссийской недели охраны труда —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C3DEC-077B-9E42-AC4B-CB5855487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39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191125" y="2271266"/>
            <a:ext cx="1681163" cy="1680023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4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7832" y="-15766"/>
            <a:ext cx="8230269" cy="6873767"/>
          </a:xfrm>
          <a:custGeom>
            <a:avLst/>
            <a:gdLst>
              <a:gd name="connsiteX0" fmla="*/ 0 w 8230269"/>
              <a:gd name="connsiteY0" fmla="*/ 0 h 6858000"/>
              <a:gd name="connsiteX1" fmla="*/ 8230269 w 8230269"/>
              <a:gd name="connsiteY1" fmla="*/ 0 h 6858000"/>
              <a:gd name="connsiteX2" fmla="*/ 8230269 w 8230269"/>
              <a:gd name="connsiteY2" fmla="*/ 6858000 h 6858000"/>
              <a:gd name="connsiteX3" fmla="*/ 0 w 8230269"/>
              <a:gd name="connsiteY3" fmla="*/ 6858000 h 6858000"/>
              <a:gd name="connsiteX4" fmla="*/ 0 w 8230269"/>
              <a:gd name="connsiteY4" fmla="*/ 0 h 6858000"/>
              <a:gd name="connsiteX0" fmla="*/ 3831021 w 8230269"/>
              <a:gd name="connsiteY0" fmla="*/ 0 h 6873766"/>
              <a:gd name="connsiteX1" fmla="*/ 8230269 w 8230269"/>
              <a:gd name="connsiteY1" fmla="*/ 15766 h 6873766"/>
              <a:gd name="connsiteX2" fmla="*/ 8230269 w 8230269"/>
              <a:gd name="connsiteY2" fmla="*/ 6873766 h 6873766"/>
              <a:gd name="connsiteX3" fmla="*/ 0 w 8230269"/>
              <a:gd name="connsiteY3" fmla="*/ 6873766 h 6873766"/>
              <a:gd name="connsiteX4" fmla="*/ 3831021 w 8230269"/>
              <a:gd name="connsiteY4" fmla="*/ 0 h 687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269" h="6873766">
                <a:moveTo>
                  <a:pt x="3831021" y="0"/>
                </a:moveTo>
                <a:lnTo>
                  <a:pt x="8230269" y="15766"/>
                </a:lnTo>
                <a:lnTo>
                  <a:pt x="8230269" y="6873766"/>
                </a:lnTo>
                <a:lnTo>
                  <a:pt x="0" y="6873766"/>
                </a:lnTo>
                <a:lnTo>
                  <a:pt x="3831021" y="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9895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23068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67114" y="2006600"/>
            <a:ext cx="1355725" cy="1355725"/>
          </a:xfrm>
        </p:spPr>
        <p:txBody>
          <a:bodyPr/>
          <a:lstStyle/>
          <a:p>
            <a:endParaRPr lang="es-E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121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191125" y="2271266"/>
            <a:ext cx="1681163" cy="1680023"/>
          </a:xfrm>
          <a:prstGeom prst="ellipse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04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53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2435225" cy="2263775"/>
          </a:xfrm>
        </p:spPr>
        <p:txBody>
          <a:bodyPr/>
          <a:lstStyle/>
          <a:p>
            <a:endParaRPr lang="es-ES"/>
          </a:p>
        </p:txBody>
      </p:sp>
      <p:sp>
        <p:nvSpPr>
          <p:cNvPr id="56" name="Picture Placeholder 55"/>
          <p:cNvSpPr>
            <a:spLocks noGrp="1"/>
          </p:cNvSpPr>
          <p:nvPr>
            <p:ph type="pic" sz="quarter" idx="11"/>
          </p:nvPr>
        </p:nvSpPr>
        <p:spPr>
          <a:xfrm>
            <a:off x="4859599" y="2"/>
            <a:ext cx="2454015" cy="2263775"/>
          </a:xfrm>
        </p:spPr>
        <p:txBody>
          <a:bodyPr/>
          <a:lstStyle/>
          <a:p>
            <a:endParaRPr lang="es-ES"/>
          </a:p>
        </p:txBody>
      </p:sp>
      <p:sp>
        <p:nvSpPr>
          <p:cNvPr id="58" name="Picture Placeholder 57"/>
          <p:cNvSpPr>
            <a:spLocks noGrp="1"/>
          </p:cNvSpPr>
          <p:nvPr>
            <p:ph type="pic" sz="quarter" idx="12"/>
          </p:nvPr>
        </p:nvSpPr>
        <p:spPr>
          <a:xfrm>
            <a:off x="9744075" y="2"/>
            <a:ext cx="2447927" cy="2263775"/>
          </a:xfrm>
        </p:spPr>
        <p:txBody>
          <a:bodyPr/>
          <a:lstStyle/>
          <a:p>
            <a:endParaRPr lang="es-ES"/>
          </a:p>
        </p:txBody>
      </p:sp>
      <p:sp>
        <p:nvSpPr>
          <p:cNvPr id="60" name="Picture Placeholder 59"/>
          <p:cNvSpPr>
            <a:spLocks noGrp="1"/>
          </p:cNvSpPr>
          <p:nvPr>
            <p:ph type="pic" sz="quarter" idx="13"/>
          </p:nvPr>
        </p:nvSpPr>
        <p:spPr>
          <a:xfrm>
            <a:off x="2435226" y="2263776"/>
            <a:ext cx="2424113" cy="2265363"/>
          </a:xfrm>
        </p:spPr>
        <p:txBody>
          <a:bodyPr/>
          <a:lstStyle/>
          <a:p>
            <a:endParaRPr lang="es-ES"/>
          </a:p>
        </p:txBody>
      </p:sp>
      <p:sp>
        <p:nvSpPr>
          <p:cNvPr id="62" name="Picture Placeholder 61"/>
          <p:cNvSpPr>
            <a:spLocks noGrp="1"/>
          </p:cNvSpPr>
          <p:nvPr>
            <p:ph type="pic" sz="quarter" idx="14"/>
          </p:nvPr>
        </p:nvSpPr>
        <p:spPr>
          <a:xfrm>
            <a:off x="7317023" y="2263776"/>
            <a:ext cx="2427052" cy="2265363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8133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7832" y="-15766"/>
            <a:ext cx="8230269" cy="6873767"/>
          </a:xfrm>
          <a:custGeom>
            <a:avLst/>
            <a:gdLst>
              <a:gd name="connsiteX0" fmla="*/ 0 w 8230269"/>
              <a:gd name="connsiteY0" fmla="*/ 0 h 6858000"/>
              <a:gd name="connsiteX1" fmla="*/ 8230269 w 8230269"/>
              <a:gd name="connsiteY1" fmla="*/ 0 h 6858000"/>
              <a:gd name="connsiteX2" fmla="*/ 8230269 w 8230269"/>
              <a:gd name="connsiteY2" fmla="*/ 6858000 h 6858000"/>
              <a:gd name="connsiteX3" fmla="*/ 0 w 8230269"/>
              <a:gd name="connsiteY3" fmla="*/ 6858000 h 6858000"/>
              <a:gd name="connsiteX4" fmla="*/ 0 w 8230269"/>
              <a:gd name="connsiteY4" fmla="*/ 0 h 6858000"/>
              <a:gd name="connsiteX0" fmla="*/ 3831021 w 8230269"/>
              <a:gd name="connsiteY0" fmla="*/ 0 h 6873766"/>
              <a:gd name="connsiteX1" fmla="*/ 8230269 w 8230269"/>
              <a:gd name="connsiteY1" fmla="*/ 15766 h 6873766"/>
              <a:gd name="connsiteX2" fmla="*/ 8230269 w 8230269"/>
              <a:gd name="connsiteY2" fmla="*/ 6873766 h 6873766"/>
              <a:gd name="connsiteX3" fmla="*/ 0 w 8230269"/>
              <a:gd name="connsiteY3" fmla="*/ 6873766 h 6873766"/>
              <a:gd name="connsiteX4" fmla="*/ 3831021 w 8230269"/>
              <a:gd name="connsiteY4" fmla="*/ 0 h 687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269" h="6873766">
                <a:moveTo>
                  <a:pt x="3831021" y="0"/>
                </a:moveTo>
                <a:lnTo>
                  <a:pt x="8230269" y="15766"/>
                </a:lnTo>
                <a:lnTo>
                  <a:pt x="8230269" y="6873766"/>
                </a:lnTo>
                <a:lnTo>
                  <a:pt x="0" y="6873766"/>
                </a:lnTo>
                <a:lnTo>
                  <a:pt x="3831021" y="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6660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581425" y="2134799"/>
            <a:ext cx="1760161" cy="1760161"/>
          </a:xfrm>
          <a:prstGeom prst="roundRect">
            <a:avLst>
              <a:gd name="adj" fmla="val 5844"/>
            </a:avLst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597820" y="2134799"/>
            <a:ext cx="1760161" cy="1760161"/>
          </a:xfrm>
          <a:prstGeom prst="roundRect">
            <a:avLst>
              <a:gd name="adj" fmla="val 5844"/>
            </a:avLst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11495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74838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23068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67114" y="2006600"/>
            <a:ext cx="1355725" cy="1355725"/>
          </a:xfrm>
        </p:spPr>
        <p:txBody>
          <a:bodyPr/>
          <a:lstStyle/>
          <a:p>
            <a:endParaRPr lang="es-E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645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23068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67114" y="2006600"/>
            <a:ext cx="1355725" cy="1355725"/>
          </a:xfrm>
        </p:spPr>
        <p:txBody>
          <a:bodyPr/>
          <a:lstStyle/>
          <a:p>
            <a:endParaRPr lang="es-E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74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23068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67114" y="2006600"/>
            <a:ext cx="1355725" cy="1355725"/>
          </a:xfrm>
        </p:spPr>
        <p:txBody>
          <a:bodyPr/>
          <a:lstStyle/>
          <a:p>
            <a:endParaRPr lang="es-E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B6A6103-F09C-4D30-A2DA-C16F1681B44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28/04/2018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6AB97D0-FD9C-40D1-B7F7-08921D10922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718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339851" y="2647951"/>
            <a:ext cx="1854200" cy="1855788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893095" y="2647951"/>
            <a:ext cx="1854200" cy="1855788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445796" y="2647951"/>
            <a:ext cx="1854200" cy="1855788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997401" y="2647951"/>
            <a:ext cx="1854200" cy="1855788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481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124700" y="1752600"/>
            <a:ext cx="4114800" cy="2381251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66552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07832" y="-15766"/>
            <a:ext cx="8230269" cy="6873767"/>
          </a:xfrm>
          <a:custGeom>
            <a:avLst/>
            <a:gdLst>
              <a:gd name="connsiteX0" fmla="*/ 0 w 8230269"/>
              <a:gd name="connsiteY0" fmla="*/ 0 h 6858000"/>
              <a:gd name="connsiteX1" fmla="*/ 8230269 w 8230269"/>
              <a:gd name="connsiteY1" fmla="*/ 0 h 6858000"/>
              <a:gd name="connsiteX2" fmla="*/ 8230269 w 8230269"/>
              <a:gd name="connsiteY2" fmla="*/ 6858000 h 6858000"/>
              <a:gd name="connsiteX3" fmla="*/ 0 w 8230269"/>
              <a:gd name="connsiteY3" fmla="*/ 6858000 h 6858000"/>
              <a:gd name="connsiteX4" fmla="*/ 0 w 8230269"/>
              <a:gd name="connsiteY4" fmla="*/ 0 h 6858000"/>
              <a:gd name="connsiteX0" fmla="*/ 3831021 w 8230269"/>
              <a:gd name="connsiteY0" fmla="*/ 0 h 6873766"/>
              <a:gd name="connsiteX1" fmla="*/ 8230269 w 8230269"/>
              <a:gd name="connsiteY1" fmla="*/ 15766 h 6873766"/>
              <a:gd name="connsiteX2" fmla="*/ 8230269 w 8230269"/>
              <a:gd name="connsiteY2" fmla="*/ 6873766 h 6873766"/>
              <a:gd name="connsiteX3" fmla="*/ 0 w 8230269"/>
              <a:gd name="connsiteY3" fmla="*/ 6873766 h 6873766"/>
              <a:gd name="connsiteX4" fmla="*/ 3831021 w 8230269"/>
              <a:gd name="connsiteY4" fmla="*/ 0 h 687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269" h="6873766">
                <a:moveTo>
                  <a:pt x="3831021" y="0"/>
                </a:moveTo>
                <a:lnTo>
                  <a:pt x="8230269" y="15766"/>
                </a:lnTo>
                <a:lnTo>
                  <a:pt x="8230269" y="6873766"/>
                </a:lnTo>
                <a:lnTo>
                  <a:pt x="0" y="6873766"/>
                </a:lnTo>
                <a:lnTo>
                  <a:pt x="3831021" y="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100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36600" y="2271713"/>
            <a:ext cx="1960563" cy="1960562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749100" y="2271713"/>
            <a:ext cx="1960563" cy="1960562"/>
          </a:xfrm>
        </p:spPr>
        <p:txBody>
          <a:bodyPr/>
          <a:lstStyle/>
          <a:p>
            <a:endParaRPr lang="es-E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761521" y="2271713"/>
            <a:ext cx="1960563" cy="1960562"/>
          </a:xfrm>
        </p:spPr>
        <p:txBody>
          <a:bodyPr/>
          <a:lstStyle/>
          <a:p>
            <a:endParaRPr lang="es-ES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773941" y="2271713"/>
            <a:ext cx="1960563" cy="1960562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551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06497" y="2463403"/>
            <a:ext cx="1760161" cy="1760161"/>
          </a:xfrm>
          <a:prstGeom prst="roundRect">
            <a:avLst>
              <a:gd name="adj" fmla="val 5844"/>
            </a:avLst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839125" y="2463403"/>
            <a:ext cx="1760161" cy="1760161"/>
          </a:xfrm>
          <a:prstGeom prst="roundRect">
            <a:avLst>
              <a:gd name="adj" fmla="val 5844"/>
            </a:avLst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3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871751" y="2463403"/>
            <a:ext cx="1760161" cy="1760161"/>
          </a:xfrm>
          <a:prstGeom prst="roundRect">
            <a:avLst>
              <a:gd name="adj" fmla="val 5844"/>
            </a:avLst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24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904378" y="2463403"/>
            <a:ext cx="1760161" cy="1760161"/>
          </a:xfrm>
          <a:prstGeom prst="roundRect">
            <a:avLst>
              <a:gd name="adj" fmla="val 5844"/>
            </a:avLst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037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4911725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133600" y="3390900"/>
            <a:ext cx="1264920" cy="2217420"/>
          </a:xfrm>
        </p:spPr>
        <p:txBody>
          <a:bodyPr/>
          <a:lstStyle/>
          <a:p>
            <a:endParaRPr lang="es-E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029075" y="2633663"/>
            <a:ext cx="4133850" cy="2540000"/>
          </a:xfrm>
        </p:spPr>
        <p:txBody>
          <a:bodyPr/>
          <a:lstStyle/>
          <a:p>
            <a:endParaRPr lang="es-E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8829675" y="3276601"/>
            <a:ext cx="1749425" cy="2301874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437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53377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029075" y="974725"/>
            <a:ext cx="4133850" cy="25400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938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A6103-F09C-4D30-A2DA-C16F1681B447}" type="datetimeFigureOut">
              <a:rPr lang="es-ES" smtClean="0"/>
              <a:t>28/04/2018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97D0-FD9C-40D1-B7F7-08921D109229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720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7" r:id="rId3"/>
    <p:sldLayoutId id="2147483686" r:id="rId4"/>
    <p:sldLayoutId id="2147483685" r:id="rId5"/>
    <p:sldLayoutId id="2147483683" r:id="rId6"/>
    <p:sldLayoutId id="2147483684" r:id="rId7"/>
    <p:sldLayoutId id="2147483682" r:id="rId8"/>
    <p:sldLayoutId id="2147483681" r:id="rId9"/>
    <p:sldLayoutId id="2147483680" r:id="rId10"/>
    <p:sldLayoutId id="2147483679" r:id="rId11"/>
    <p:sldLayoutId id="2147483678" r:id="rId12"/>
    <p:sldLayoutId id="2147483677" r:id="rId13"/>
    <p:sldLayoutId id="2147483676" r:id="rId14"/>
    <p:sldLayoutId id="2147483675" r:id="rId15"/>
    <p:sldLayoutId id="2147483674" r:id="rId16"/>
    <p:sldLayoutId id="2147483672" r:id="rId17"/>
    <p:sldLayoutId id="2147483651" r:id="rId18"/>
    <p:sldLayoutId id="2147483652" r:id="rId19"/>
    <p:sldLayoutId id="2147483653" r:id="rId20"/>
    <p:sldLayoutId id="2147483654" r:id="rId21"/>
    <p:sldLayoutId id="2147483655" r:id="rId22"/>
    <p:sldLayoutId id="2147483673" r:id="rId23"/>
    <p:sldLayoutId id="2147483656" r:id="rId24"/>
    <p:sldLayoutId id="2147483657" r:id="rId25"/>
    <p:sldLayoutId id="2147483658" r:id="rId26"/>
    <p:sldLayoutId id="2147483659" r:id="rId27"/>
    <p:sldLayoutId id="2147483670" r:id="rId28"/>
    <p:sldLayoutId id="2147483671" r:id="rId29"/>
    <p:sldLayoutId id="2147483664" r:id="rId30"/>
    <p:sldLayoutId id="2147483694" r:id="rId31"/>
    <p:sldLayoutId id="2147483738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9598" y="668231"/>
            <a:ext cx="9332805" cy="624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051" y="1600201"/>
            <a:ext cx="1151990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text</a:t>
            </a:r>
            <a:r>
              <a:rPr lang="ru-RU" dirty="0"/>
              <a:t> </a:t>
            </a:r>
            <a:r>
              <a:rPr lang="ru-RU" dirty="0" err="1"/>
              <a:t>styles</a:t>
            </a:r>
            <a:endParaRPr lang="ru-RU" dirty="0"/>
          </a:p>
          <a:p>
            <a:pPr lvl="1"/>
            <a:r>
              <a:rPr lang="ru-RU" dirty="0" err="1"/>
              <a:t>Second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2"/>
            <a:r>
              <a:rPr lang="ru-RU" dirty="0" err="1"/>
              <a:t>Third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3"/>
            <a:r>
              <a:rPr lang="ru-RU" dirty="0" err="1"/>
              <a:t>Fourth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4"/>
            <a:r>
              <a:rPr lang="ru-RU" dirty="0" err="1"/>
              <a:t>Fifth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r>
              <a:rPr lang="ru-RU">
                <a:solidFill>
                  <a:prstClr val="black">
                    <a:tint val="75000"/>
                  </a:prstClr>
                </a:solidFill>
              </a:rPr>
              <a:t>Партнерские программы в рамках Всероссийской недели охраны труда —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D14C3DEC-077B-9E42-AC4B-CB5855487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2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7" r:id="rId8"/>
  </p:sldLayoutIdLst>
  <p:hf hdr="0" dt="0"/>
  <p:txStyles>
    <p:titleStyle>
      <a:lvl1pPr algn="ctr" defTabSz="609585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9598" y="668231"/>
            <a:ext cx="9332805" cy="624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051" y="1600201"/>
            <a:ext cx="1151990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text</a:t>
            </a:r>
            <a:r>
              <a:rPr lang="ru-RU" dirty="0"/>
              <a:t> </a:t>
            </a:r>
            <a:r>
              <a:rPr lang="ru-RU" dirty="0" err="1"/>
              <a:t>styles</a:t>
            </a:r>
            <a:endParaRPr lang="ru-RU" dirty="0"/>
          </a:p>
          <a:p>
            <a:pPr lvl="1"/>
            <a:r>
              <a:rPr lang="ru-RU" dirty="0" err="1"/>
              <a:t>Second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2"/>
            <a:r>
              <a:rPr lang="ru-RU" dirty="0" err="1"/>
              <a:t>Third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3"/>
            <a:r>
              <a:rPr lang="ru-RU" dirty="0" err="1"/>
              <a:t>Fourth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ru-RU" dirty="0"/>
          </a:p>
          <a:p>
            <a:pPr lvl="4"/>
            <a:r>
              <a:rPr lang="ru-RU" dirty="0" err="1"/>
              <a:t>Fifth</a:t>
            </a:r>
            <a:r>
              <a:rPr lang="ru-RU" dirty="0"/>
              <a:t> </a:t>
            </a:r>
            <a:r>
              <a:rPr lang="ru-RU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r>
              <a:rPr lang="ru-RU">
                <a:solidFill>
                  <a:prstClr val="black">
                    <a:tint val="75000"/>
                  </a:prstClr>
                </a:solidFill>
              </a:rPr>
              <a:t>Партнерские программы в рамках Всероссийской недели охраны труда —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D14C3DEC-077B-9E42-AC4B-CB58554876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07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4" r:id="rId13"/>
    <p:sldLayoutId id="2147483735" r:id="rId14"/>
    <p:sldLayoutId id="2147483736" r:id="rId15"/>
    <p:sldLayoutId id="2147483737" r:id="rId16"/>
  </p:sldLayoutIdLst>
  <p:hf hdr="0" dt="0"/>
  <p:txStyles>
    <p:titleStyle>
      <a:lvl1pPr algn="ctr" defTabSz="609585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emf"/><Relationship Id="rId18" Type="http://schemas.openxmlformats.org/officeDocument/2006/relationships/image" Target="../media/image27.tiff"/><Relationship Id="rId3" Type="http://schemas.openxmlformats.org/officeDocument/2006/relationships/image" Target="../media/image12.tiff"/><Relationship Id="rId21" Type="http://schemas.openxmlformats.org/officeDocument/2006/relationships/image" Target="../media/image30.tiff"/><Relationship Id="rId7" Type="http://schemas.openxmlformats.org/officeDocument/2006/relationships/image" Target="../media/image16.tiff"/><Relationship Id="rId12" Type="http://schemas.openxmlformats.org/officeDocument/2006/relationships/image" Target="../media/image21.emf"/><Relationship Id="rId17" Type="http://schemas.openxmlformats.org/officeDocument/2006/relationships/image" Target="../media/image26.tiff"/><Relationship Id="rId25" Type="http://schemas.openxmlformats.org/officeDocument/2006/relationships/image" Target="../media/image34.tiff"/><Relationship Id="rId2" Type="http://schemas.openxmlformats.org/officeDocument/2006/relationships/image" Target="../media/image11.tiff"/><Relationship Id="rId16" Type="http://schemas.openxmlformats.org/officeDocument/2006/relationships/image" Target="../media/image25.tiff"/><Relationship Id="rId20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11" Type="http://schemas.openxmlformats.org/officeDocument/2006/relationships/image" Target="../media/image20.jpeg"/><Relationship Id="rId24" Type="http://schemas.openxmlformats.org/officeDocument/2006/relationships/image" Target="../media/image33.tiff"/><Relationship Id="rId5" Type="http://schemas.openxmlformats.org/officeDocument/2006/relationships/image" Target="../media/image14.tiff"/><Relationship Id="rId15" Type="http://schemas.openxmlformats.org/officeDocument/2006/relationships/image" Target="../media/image24.tiff"/><Relationship Id="rId23" Type="http://schemas.openxmlformats.org/officeDocument/2006/relationships/image" Target="../media/image32.tiff"/><Relationship Id="rId10" Type="http://schemas.openxmlformats.org/officeDocument/2006/relationships/image" Target="../media/image19.emf"/><Relationship Id="rId19" Type="http://schemas.openxmlformats.org/officeDocument/2006/relationships/image" Target="../media/image28.tiff"/><Relationship Id="rId4" Type="http://schemas.openxmlformats.org/officeDocument/2006/relationships/image" Target="../media/image13.tiff"/><Relationship Id="rId9" Type="http://schemas.openxmlformats.org/officeDocument/2006/relationships/image" Target="../media/image18.emf"/><Relationship Id="rId14" Type="http://schemas.openxmlformats.org/officeDocument/2006/relationships/image" Target="../media/image23.jpeg"/><Relationship Id="rId22" Type="http://schemas.openxmlformats.org/officeDocument/2006/relationships/image" Target="../media/image3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2.emf"/><Relationship Id="rId5" Type="http://schemas.openxmlformats.org/officeDocument/2006/relationships/image" Target="../media/image37.png"/><Relationship Id="rId10" Type="http://schemas.openxmlformats.org/officeDocument/2006/relationships/image" Target="../media/image41.emf"/><Relationship Id="rId4" Type="http://schemas.openxmlformats.org/officeDocument/2006/relationships/image" Target="../media/image36.png"/><Relationship Id="rId9" Type="http://schemas.openxmlformats.org/officeDocument/2006/relationships/image" Target="../media/image4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7.jpeg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5"/>
          <p:cNvSpPr/>
          <p:nvPr/>
        </p:nvSpPr>
        <p:spPr>
          <a:xfrm>
            <a:off x="8389683" y="352349"/>
            <a:ext cx="360902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000" dirty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IX ГОРОДСКАЯ ВЫСТАВКА</a:t>
            </a:r>
          </a:p>
          <a:p>
            <a:pPr defTabSz="457200"/>
            <a:r>
              <a:rPr lang="ru-RU" sz="1500" b="1" dirty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«ОХРАНА ТРУДА В МОСКВЕ - 2018»</a:t>
            </a:r>
            <a:endParaRPr lang="es-ES" sz="1500" b="1" dirty="0">
              <a:solidFill>
                <a:srgbClr val="CC241D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583" y="401576"/>
            <a:ext cx="486320" cy="4863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EBC164-EF4B-434A-9DBF-22B70E59666A}"/>
              </a:ext>
            </a:extLst>
          </p:cNvPr>
          <p:cNvSpPr txBox="1"/>
          <p:nvPr/>
        </p:nvSpPr>
        <p:spPr>
          <a:xfrm>
            <a:off x="1045763" y="3374964"/>
            <a:ext cx="2797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21 – 24 июня 2018 г.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7DF2D0-96B4-3A42-8108-1A32E260ADF0}"/>
              </a:ext>
            </a:extLst>
          </p:cNvPr>
          <p:cNvSpPr txBox="1"/>
          <p:nvPr/>
        </p:nvSpPr>
        <p:spPr>
          <a:xfrm>
            <a:off x="1569648" y="3836629"/>
            <a:ext cx="2914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Парк Сокольники, </a:t>
            </a:r>
          </a:p>
          <a:p>
            <a:r>
              <a:rPr lang="ru-RU" dirty="0" err="1">
                <a:solidFill>
                  <a:srgbClr val="002060"/>
                </a:solidFill>
              </a:rPr>
              <a:t>г.Москва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4CE1815-A7DD-034A-B6BC-33912BE0A5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biLevel thresh="75000"/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763" y="3961779"/>
            <a:ext cx="364597" cy="3645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0" y="-203734"/>
            <a:ext cx="4263425" cy="35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3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18E4F62-E190-A142-8A44-DC5EB0FD6DD5}"/>
              </a:ext>
            </a:extLst>
          </p:cNvPr>
          <p:cNvSpPr/>
          <p:nvPr/>
        </p:nvSpPr>
        <p:spPr>
          <a:xfrm>
            <a:off x="-16933" y="4473636"/>
            <a:ext cx="7298267" cy="34499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E03C8DD-3727-D84D-BFB9-E105517CD0EA}"/>
              </a:ext>
            </a:extLst>
          </p:cNvPr>
          <p:cNvSpPr/>
          <p:nvPr/>
        </p:nvSpPr>
        <p:spPr>
          <a:xfrm>
            <a:off x="0" y="2326022"/>
            <a:ext cx="7298267" cy="34499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8C5B2710-1A61-1E43-9C23-45E253797B1B}"/>
              </a:ext>
            </a:extLst>
          </p:cNvPr>
          <p:cNvSpPr/>
          <p:nvPr/>
        </p:nvSpPr>
        <p:spPr>
          <a:xfrm>
            <a:off x="5014160" y="0"/>
            <a:ext cx="7177840" cy="6869068"/>
          </a:xfrm>
          <a:custGeom>
            <a:avLst/>
            <a:gdLst>
              <a:gd name="connsiteX0" fmla="*/ 0 w 6132512"/>
              <a:gd name="connsiteY0" fmla="*/ 0 h 6858000"/>
              <a:gd name="connsiteX1" fmla="*/ 6132512 w 6132512"/>
              <a:gd name="connsiteY1" fmla="*/ 0 h 6858000"/>
              <a:gd name="connsiteX2" fmla="*/ 6132512 w 6132512"/>
              <a:gd name="connsiteY2" fmla="*/ 6858000 h 6858000"/>
              <a:gd name="connsiteX3" fmla="*/ 0 w 6132512"/>
              <a:gd name="connsiteY3" fmla="*/ 6858000 h 6858000"/>
              <a:gd name="connsiteX4" fmla="*/ 0 w 6132512"/>
              <a:gd name="connsiteY4" fmla="*/ 0 h 6858000"/>
              <a:gd name="connsiteX0" fmla="*/ 2855494 w 6132512"/>
              <a:gd name="connsiteY0" fmla="*/ 0 h 6858000"/>
              <a:gd name="connsiteX1" fmla="*/ 6132512 w 6132512"/>
              <a:gd name="connsiteY1" fmla="*/ 0 h 6858000"/>
              <a:gd name="connsiteX2" fmla="*/ 6132512 w 6132512"/>
              <a:gd name="connsiteY2" fmla="*/ 6858000 h 6858000"/>
              <a:gd name="connsiteX3" fmla="*/ 0 w 6132512"/>
              <a:gd name="connsiteY3" fmla="*/ 6858000 h 6858000"/>
              <a:gd name="connsiteX4" fmla="*/ 2855494 w 6132512"/>
              <a:gd name="connsiteY4" fmla="*/ 0 h 6858000"/>
              <a:gd name="connsiteX0" fmla="*/ 2787355 w 6064373"/>
              <a:gd name="connsiteY0" fmla="*/ 0 h 6858000"/>
              <a:gd name="connsiteX1" fmla="*/ 6064373 w 6064373"/>
              <a:gd name="connsiteY1" fmla="*/ 0 h 6858000"/>
              <a:gd name="connsiteX2" fmla="*/ 6064373 w 6064373"/>
              <a:gd name="connsiteY2" fmla="*/ 6858000 h 6858000"/>
              <a:gd name="connsiteX3" fmla="*/ 0 w 6064373"/>
              <a:gd name="connsiteY3" fmla="*/ 6858000 h 6858000"/>
              <a:gd name="connsiteX4" fmla="*/ 2787355 w 6064373"/>
              <a:gd name="connsiteY4" fmla="*/ 0 h 6858000"/>
              <a:gd name="connsiteX0" fmla="*/ 2753286 w 6030304"/>
              <a:gd name="connsiteY0" fmla="*/ 0 h 6874042"/>
              <a:gd name="connsiteX1" fmla="*/ 6030304 w 6030304"/>
              <a:gd name="connsiteY1" fmla="*/ 0 h 6874042"/>
              <a:gd name="connsiteX2" fmla="*/ 6030304 w 6030304"/>
              <a:gd name="connsiteY2" fmla="*/ 6858000 h 6874042"/>
              <a:gd name="connsiteX3" fmla="*/ 0 w 6030304"/>
              <a:gd name="connsiteY3" fmla="*/ 6874042 h 6874042"/>
              <a:gd name="connsiteX4" fmla="*/ 2753286 w 6030304"/>
              <a:gd name="connsiteY4" fmla="*/ 0 h 687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0304" h="6874042">
                <a:moveTo>
                  <a:pt x="2753286" y="0"/>
                </a:moveTo>
                <a:lnTo>
                  <a:pt x="6030304" y="0"/>
                </a:lnTo>
                <a:lnTo>
                  <a:pt x="6030304" y="6858000"/>
                </a:lnTo>
                <a:lnTo>
                  <a:pt x="0" y="6874042"/>
                </a:lnTo>
                <a:lnTo>
                  <a:pt x="2753286" y="0"/>
                </a:lnTo>
                <a:close/>
              </a:path>
            </a:pathLst>
          </a:custGeom>
          <a:solidFill>
            <a:srgbClr val="AA282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0" cap="none" spc="0" normalizeH="0" baseline="0" noProof="0">
              <a:ln>
                <a:noFill/>
              </a:ln>
              <a:solidFill>
                <a:srgbClr val="236695"/>
              </a:solidFill>
              <a:effectLst/>
              <a:uLnTx/>
              <a:uFillTx/>
              <a:latin typeface="Helvetica"/>
              <a:ea typeface=""/>
              <a:cs typeface="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2400" y="378000"/>
            <a:ext cx="9761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dirty="0">
                <a:solidFill>
                  <a:srgbClr val="CC241D"/>
                </a:solidFill>
              </a:rPr>
              <a:t>ИНФОРМАЦИЯ И СМИ</a:t>
            </a:r>
            <a:endParaRPr lang="es-ES" dirty="0">
              <a:solidFill>
                <a:srgbClr val="CC241D"/>
              </a:solidFill>
            </a:endParaRPr>
          </a:p>
        </p:txBody>
      </p:sp>
      <p:sp>
        <p:nvSpPr>
          <p:cNvPr id="10" name="Rectangle 25"/>
          <p:cNvSpPr/>
          <p:nvPr/>
        </p:nvSpPr>
        <p:spPr>
          <a:xfrm>
            <a:off x="302399" y="910457"/>
            <a:ext cx="748758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Социально значимая тематика и высокая активность жителей и профессионалов обеспечат заинтересованность СМИ в освещении мероприятия и позволят популяризировать важность вопросов безопасности в доступном формате.</a:t>
            </a:r>
          </a:p>
        </p:txBody>
      </p:sp>
      <p:pic>
        <p:nvPicPr>
          <p:cNvPr id="14" name="Изображение 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 r="38210" b="162"/>
          <a:stretch/>
        </p:blipFill>
        <p:spPr>
          <a:xfrm>
            <a:off x="5126449" y="0"/>
            <a:ext cx="7065551" cy="6858000"/>
          </a:xfrm>
          <a:custGeom>
            <a:avLst/>
            <a:gdLst>
              <a:gd name="connsiteX0" fmla="*/ 0 w 8230269"/>
              <a:gd name="connsiteY0" fmla="*/ 0 h 6858000"/>
              <a:gd name="connsiteX1" fmla="*/ 8230269 w 8230269"/>
              <a:gd name="connsiteY1" fmla="*/ 0 h 6858000"/>
              <a:gd name="connsiteX2" fmla="*/ 8230269 w 8230269"/>
              <a:gd name="connsiteY2" fmla="*/ 6858000 h 6858000"/>
              <a:gd name="connsiteX3" fmla="*/ 0 w 8230269"/>
              <a:gd name="connsiteY3" fmla="*/ 6858000 h 6858000"/>
              <a:gd name="connsiteX4" fmla="*/ 0 w 8230269"/>
              <a:gd name="connsiteY4" fmla="*/ 0 h 6858000"/>
              <a:gd name="connsiteX0" fmla="*/ 3831021 w 8230269"/>
              <a:gd name="connsiteY0" fmla="*/ 0 h 6873766"/>
              <a:gd name="connsiteX1" fmla="*/ 8230269 w 8230269"/>
              <a:gd name="connsiteY1" fmla="*/ 15766 h 6873766"/>
              <a:gd name="connsiteX2" fmla="*/ 8230269 w 8230269"/>
              <a:gd name="connsiteY2" fmla="*/ 6873766 h 6873766"/>
              <a:gd name="connsiteX3" fmla="*/ 0 w 8230269"/>
              <a:gd name="connsiteY3" fmla="*/ 6873766 h 6873766"/>
              <a:gd name="connsiteX4" fmla="*/ 3831021 w 8230269"/>
              <a:gd name="connsiteY4" fmla="*/ 0 h 687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30269" h="6873766">
                <a:moveTo>
                  <a:pt x="3831021" y="0"/>
                </a:moveTo>
                <a:lnTo>
                  <a:pt x="8230269" y="15766"/>
                </a:lnTo>
                <a:lnTo>
                  <a:pt x="8230269" y="6873766"/>
                </a:lnTo>
                <a:lnTo>
                  <a:pt x="0" y="6873766"/>
                </a:lnTo>
                <a:lnTo>
                  <a:pt x="3831021" y="0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Box 1"/>
          <p:cNvSpPr txBox="1"/>
          <p:nvPr/>
        </p:nvSpPr>
        <p:spPr>
          <a:xfrm>
            <a:off x="281898" y="4510173"/>
            <a:ext cx="422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ru-RU" sz="14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ИНФОРМАЦИОННОЕ СОПРОВОЖДЕНИЕ</a:t>
            </a:r>
          </a:p>
        </p:txBody>
      </p:sp>
      <p:sp>
        <p:nvSpPr>
          <p:cNvPr id="15" name="Rectangle 25"/>
          <p:cNvSpPr/>
          <p:nvPr/>
        </p:nvSpPr>
        <p:spPr>
          <a:xfrm>
            <a:off x="281898" y="4888231"/>
            <a:ext cx="4483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Ассоциация «ЭТАЛОН» также обеспечивает освещение мероприятия через свои информационные ресурсы (сайт, рассылки, социальные сети, ЭТАЛОН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-TV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)</a:t>
            </a: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ECCB51FB-F146-BF4E-92BA-BB37BF4B5AFF}"/>
              </a:ext>
            </a:extLst>
          </p:cNvPr>
          <p:cNvSpPr/>
          <p:nvPr/>
        </p:nvSpPr>
        <p:spPr>
          <a:xfrm>
            <a:off x="3059293" y="5748363"/>
            <a:ext cx="2146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Количество посетителей на 3 ключевых ресурсах за 1 год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5E5EBD-8281-6C47-A15E-77B4AAC4A3DE}"/>
              </a:ext>
            </a:extLst>
          </p:cNvPr>
          <p:cNvSpPr txBox="1"/>
          <p:nvPr/>
        </p:nvSpPr>
        <p:spPr>
          <a:xfrm>
            <a:off x="281898" y="5640642"/>
            <a:ext cx="2270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&gt;</a:t>
            </a:r>
            <a:r>
              <a:rPr lang="ru-RU" sz="1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450 000 </a:t>
            </a:r>
            <a:r>
              <a:rPr lang="ru-RU" sz="1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человек</a:t>
            </a:r>
          </a:p>
        </p:txBody>
      </p:sp>
      <p:sp>
        <p:nvSpPr>
          <p:cNvPr id="13" name="Rectangle 43">
            <a:extLst>
              <a:ext uri="{FF2B5EF4-FFF2-40B4-BE49-F238E27FC236}">
                <a16:creationId xmlns:a16="http://schemas.microsoft.com/office/drawing/2014/main" id="{C49DD7C2-504A-A142-86A3-F475F3B35BAF}"/>
              </a:ext>
            </a:extLst>
          </p:cNvPr>
          <p:cNvSpPr/>
          <p:nvPr/>
        </p:nvSpPr>
        <p:spPr>
          <a:xfrm>
            <a:off x="3030998" y="6277835"/>
            <a:ext cx="1924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Количество просмотров «ЭТАЛОН-ТВ» за 6 месяцев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F3F090-AB8A-0746-9ACB-C4E90795D36E}"/>
              </a:ext>
            </a:extLst>
          </p:cNvPr>
          <p:cNvSpPr txBox="1"/>
          <p:nvPr/>
        </p:nvSpPr>
        <p:spPr>
          <a:xfrm>
            <a:off x="281898" y="6170113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&gt;</a:t>
            </a:r>
            <a:r>
              <a:rPr lang="ru-RU" sz="1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50 000 </a:t>
            </a:r>
            <a:r>
              <a:rPr lang="ru-RU" sz="1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просмотров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B58805-108E-954A-9391-C744BE981697}"/>
              </a:ext>
            </a:extLst>
          </p:cNvPr>
          <p:cNvSpPr txBox="1"/>
          <p:nvPr/>
        </p:nvSpPr>
        <p:spPr>
          <a:xfrm>
            <a:off x="335823" y="3793176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150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z="1400" dirty="0"/>
              <a:t>&gt; </a:t>
            </a:r>
            <a:r>
              <a:rPr lang="ru-RU" sz="2400" dirty="0"/>
              <a:t>5 0</a:t>
            </a:r>
            <a:r>
              <a:rPr lang="en-US" sz="2400" dirty="0"/>
              <a:t>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22015C-A15B-B745-9644-1980B667F7A1}"/>
              </a:ext>
            </a:extLst>
          </p:cNvPr>
          <p:cNvSpPr txBox="1"/>
          <p:nvPr/>
        </p:nvSpPr>
        <p:spPr>
          <a:xfrm>
            <a:off x="3154252" y="3850863"/>
            <a:ext cx="3021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Open Sans"/>
              </a:rPr>
              <a:t>Общий информационный охват</a:t>
            </a:r>
            <a:endParaRPr lang="en-US" sz="1400" dirty="0">
              <a:solidFill>
                <a:srgbClr val="002060"/>
              </a:solidFill>
              <a:latin typeface="Open San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9F508D1-BBE9-1943-90F4-EA98DD348BA7}"/>
              </a:ext>
            </a:extLst>
          </p:cNvPr>
          <p:cNvSpPr/>
          <p:nvPr/>
        </p:nvSpPr>
        <p:spPr>
          <a:xfrm>
            <a:off x="309629" y="2783828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&gt; </a:t>
            </a:r>
            <a:r>
              <a:rPr lang="en-US" sz="2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200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134715E-98B5-C044-84BD-FFFC29CC7836}"/>
              </a:ext>
            </a:extLst>
          </p:cNvPr>
          <p:cNvSpPr/>
          <p:nvPr/>
        </p:nvSpPr>
        <p:spPr>
          <a:xfrm>
            <a:off x="303955" y="3272855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&gt; </a:t>
            </a:r>
            <a:r>
              <a:rPr lang="ru-RU" sz="2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2 2</a:t>
            </a:r>
            <a:r>
              <a:rPr lang="en-US" sz="24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00 000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B4910B0-FB44-7149-9AAD-7DCDF7CDCCA3}"/>
              </a:ext>
            </a:extLst>
          </p:cNvPr>
          <p:cNvSpPr/>
          <p:nvPr/>
        </p:nvSpPr>
        <p:spPr>
          <a:xfrm>
            <a:off x="3166549" y="2881956"/>
            <a:ext cx="20746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Open Sans"/>
              </a:rPr>
              <a:t>Представителей СМИ</a:t>
            </a:r>
            <a:endParaRPr lang="en-US" sz="1400" dirty="0">
              <a:solidFill>
                <a:srgbClr val="002060"/>
              </a:solidFill>
              <a:latin typeface="Open Sans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D84D138-E75B-9E4C-8C2C-2E7B7BFE1905}"/>
              </a:ext>
            </a:extLst>
          </p:cNvPr>
          <p:cNvSpPr/>
          <p:nvPr/>
        </p:nvSpPr>
        <p:spPr>
          <a:xfrm>
            <a:off x="3172147" y="3380562"/>
            <a:ext cx="3108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Open Sans"/>
              </a:rPr>
              <a:t>Онлайн-аудитория Мероприятия</a:t>
            </a:r>
            <a:endParaRPr lang="en-US" sz="1400" dirty="0">
              <a:solidFill>
                <a:srgbClr val="002060"/>
              </a:solidFill>
              <a:latin typeface="Open San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0D421D8-9447-4A45-AA8E-1F17E2E3ECA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83" y="3852482"/>
            <a:ext cx="389218" cy="38921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6FD2774-9851-7D44-8C6C-CAEC32CD7A4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83" y="2845031"/>
            <a:ext cx="338321" cy="33832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665AE0A-8187-F84A-88B0-14863A1A710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83" y="3342047"/>
            <a:ext cx="375245" cy="3752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852A914-28FB-704D-A4DE-2D96050E3C2C}"/>
              </a:ext>
            </a:extLst>
          </p:cNvPr>
          <p:cNvSpPr txBox="1"/>
          <p:nvPr/>
        </p:nvSpPr>
        <p:spPr>
          <a:xfrm>
            <a:off x="281898" y="2357491"/>
            <a:ext cx="3414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lang="ru-RU" sz="14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ОЖИДАЕМЫЙ ОХВАТ МЕРОПРИЯТИЯ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64780A-6B86-DA4A-8838-9980A0A6CCCF}"/>
              </a:ext>
            </a:extLst>
          </p:cNvPr>
          <p:cNvSpPr txBox="1"/>
          <p:nvPr/>
        </p:nvSpPr>
        <p:spPr>
          <a:xfrm>
            <a:off x="310850" y="1637753"/>
            <a:ext cx="645355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defTabSz="457200"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sz="1400" dirty="0">
                <a:solidFill>
                  <a:srgbClr val="002060"/>
                </a:solidFill>
              </a:rPr>
              <a:t>Приглашаются как профессиональные, так и целевые СМИ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(</a:t>
            </a:r>
            <a:r>
              <a:rPr lang="en-US" sz="1400" b="1" dirty="0">
                <a:solidFill>
                  <a:srgbClr val="002060"/>
                </a:solidFill>
              </a:rPr>
              <a:t>KUDA GO, AFISHA, the VILLAGE,M-24, COSMO,</a:t>
            </a:r>
            <a:r>
              <a:rPr lang="ru-RU" sz="1400" b="1" dirty="0">
                <a:solidFill>
                  <a:srgbClr val="002060"/>
                </a:solidFill>
              </a:rPr>
              <a:t> и др.) 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E06CF2F-C7CD-7740-8580-7B1E817944B2}"/>
              </a:ext>
            </a:extLst>
          </p:cNvPr>
          <p:cNvSpPr/>
          <p:nvPr/>
        </p:nvSpPr>
        <p:spPr>
          <a:xfrm>
            <a:off x="7780421" y="1"/>
            <a:ext cx="4411579" cy="6857999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6565" y="6439671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sz="1050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2</a:t>
            </a:r>
            <a:endParaRPr lang="es-ES" sz="1050" dirty="0">
              <a:solidFill>
                <a:prstClr val="white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2" name="Rectangle 22"/>
          <p:cNvSpPr/>
          <p:nvPr/>
        </p:nvSpPr>
        <p:spPr>
          <a:xfrm>
            <a:off x="298493" y="5664615"/>
            <a:ext cx="62968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В рамках выполнения подпрограммы "Развитие рынка труда и содействие занятости населения" Государственной программы города Москвы "Социальная поддержка жителей города Москвы"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0723" y="5354431"/>
            <a:ext cx="4863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Проводится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6" name="Rectangle 17"/>
          <p:cNvSpPr/>
          <p:nvPr/>
        </p:nvSpPr>
        <p:spPr>
          <a:xfrm>
            <a:off x="8211337" y="635320"/>
            <a:ext cx="3622897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ru-RU" sz="15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«Обеспечение безопасности труда и охрана здоровья работников – в числе безусловных приоритетов Правительства Москвы. </a:t>
            </a:r>
          </a:p>
          <a:p>
            <a:pPr defTabSz="457200">
              <a:spcAft>
                <a:spcPts val="600"/>
              </a:spcAft>
            </a:pPr>
            <a:r>
              <a:rPr lang="ru-RU" sz="15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В 2018 году в рамках выставки мы впервые проводим Московский городской фестиваль здоровья и безопасности. Форум рассчитан на широкий круг москвичей, включая детей и молодежь, ведь прививать культуру безопасного труда важно с ранних лет.</a:t>
            </a:r>
          </a:p>
          <a:p>
            <a:pPr defTabSz="457200">
              <a:spcAft>
                <a:spcPts val="600"/>
              </a:spcAft>
            </a:pPr>
            <a:r>
              <a:rPr lang="ru-RU" sz="15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Убежден, что нынешняя выставка вызовет большой интерес профессионалов отрасли и москвичей в целом, а обмен опытом будет способствовать снижению производственного травматизма и превращению Москвы в город безопасного труда.»</a:t>
            </a:r>
          </a:p>
          <a:p>
            <a:pPr defTabSz="457200"/>
            <a:endParaRPr lang="ru-RU" sz="15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defTabSz="457200"/>
            <a:endParaRPr lang="ru-RU" sz="1500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algn="r" defTabSz="457200"/>
            <a:r>
              <a:rPr lang="ru-RU" sz="15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Мэр Москвы </a:t>
            </a:r>
          </a:p>
          <a:p>
            <a:pPr algn="r" defTabSz="457200"/>
            <a:r>
              <a:rPr lang="ru-RU" sz="15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С.С. </a:t>
            </a:r>
            <a:r>
              <a:rPr lang="ru-RU" sz="1500" b="1" dirty="0" err="1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Собянин</a:t>
            </a:r>
            <a:endParaRPr lang="ru-RU" sz="1500" b="1" dirty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277" y="4101173"/>
            <a:ext cx="4863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Организаторы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4DD13E12-B54D-EB43-AFB6-939C8E198E33}"/>
              </a:ext>
            </a:extLst>
          </p:cNvPr>
          <p:cNvSpPr/>
          <p:nvPr/>
        </p:nvSpPr>
        <p:spPr>
          <a:xfrm>
            <a:off x="305277" y="352349"/>
            <a:ext cx="6978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8039">
              <a:tabLst>
                <a:tab pos="617538" algn="l"/>
              </a:tabLst>
            </a:pPr>
            <a:r>
              <a:rPr lang="ru-RU" sz="2400" dirty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МОСКОВСКИЙ ГОРОДСКОЙ ФЕСТИВАЛЬ </a:t>
            </a:r>
          </a:p>
          <a:p>
            <a:pPr defTabSz="178039"/>
            <a:r>
              <a:rPr lang="ru-RU" sz="2400" dirty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ЗДОРОВЬЯ И БЕЗОПАСНОСТИ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F10590-3DAA-5047-B5A5-FDD0AA54F934}"/>
              </a:ext>
            </a:extLst>
          </p:cNvPr>
          <p:cNvSpPr txBox="1"/>
          <p:nvPr/>
        </p:nvSpPr>
        <p:spPr>
          <a:xfrm>
            <a:off x="282945" y="2254520"/>
            <a:ext cx="66910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dirty="0">
                <a:solidFill>
                  <a:srgbClr val="C00000"/>
                </a:solidFill>
              </a:rPr>
              <a:t>Мероприятие, нацеленное на:</a:t>
            </a:r>
          </a:p>
          <a:p>
            <a:endParaRPr lang="ru-RU" dirty="0"/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100" dirty="0" smtClean="0"/>
              <a:t>демонстрацию </a:t>
            </a:r>
            <a:r>
              <a:rPr lang="ru-RU" sz="1100" dirty="0"/>
              <a:t>современных </a:t>
            </a:r>
            <a:r>
              <a:rPr lang="ru-RU" sz="1100" dirty="0" smtClean="0"/>
              <a:t>технологий, </a:t>
            </a:r>
            <a:r>
              <a:rPr lang="ru-RU" sz="1100" dirty="0"/>
              <a:t>разработок и распространение положительного опыта и лучших практик в области обеспечения охраны труда, </a:t>
            </a:r>
            <a:r>
              <a:rPr lang="ru-RU" sz="1100" dirty="0" smtClean="0"/>
              <a:t>безопасности и здоровья.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100" dirty="0"/>
              <a:t>п</a:t>
            </a:r>
            <a:r>
              <a:rPr lang="ru-RU" sz="1100" dirty="0" smtClean="0"/>
              <a:t>ривлечение внимания каждого человека к важности вопросов безопасности и здоровья.</a:t>
            </a:r>
            <a:endParaRPr lang="ru-RU" sz="1100" dirty="0"/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100" dirty="0" smtClean="0"/>
              <a:t>обсуждение </a:t>
            </a:r>
            <a:r>
              <a:rPr lang="ru-RU" sz="1100" dirty="0"/>
              <a:t>актуальных тем в области социально-трудовых </a:t>
            </a:r>
            <a:r>
              <a:rPr lang="ru-RU" sz="1100" dirty="0" smtClean="0"/>
              <a:t>отношений.</a:t>
            </a:r>
            <a:endParaRPr lang="ru-RU" sz="1100" dirty="0"/>
          </a:p>
        </p:txBody>
      </p:sp>
      <p:sp>
        <p:nvSpPr>
          <p:cNvPr id="14" name="Rectangle 25"/>
          <p:cNvSpPr/>
          <p:nvPr/>
        </p:nvSpPr>
        <p:spPr>
          <a:xfrm>
            <a:off x="368175" y="1304641"/>
            <a:ext cx="544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dirty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IX ГОРОДСКАЯ </a:t>
            </a:r>
            <a:r>
              <a:rPr lang="ru-RU" dirty="0" smtClean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ВЫСТАВКА </a:t>
            </a:r>
          </a:p>
          <a:p>
            <a:pPr defTabSz="457200"/>
            <a:r>
              <a:rPr lang="ru-RU" sz="1400" b="1" dirty="0" smtClean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«</a:t>
            </a:r>
            <a:r>
              <a:rPr lang="ru-RU" dirty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ОХРАНА ТРУДА В МОСКВЕ - 2018</a:t>
            </a:r>
            <a:r>
              <a:rPr lang="ru-RU" sz="1400" b="1" dirty="0" smtClean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»</a:t>
            </a:r>
            <a:endParaRPr lang="es-ES" sz="1400" b="1" dirty="0">
              <a:solidFill>
                <a:srgbClr val="CC241D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82" y="4639047"/>
            <a:ext cx="1510158" cy="513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750" y="4558591"/>
            <a:ext cx="1413552" cy="674280"/>
          </a:xfrm>
          <a:prstGeom prst="rect">
            <a:avLst/>
          </a:prstGeom>
        </p:spPr>
      </p:pic>
      <p:pic>
        <p:nvPicPr>
          <p:cNvPr id="1026" name="Picture 2" descr="http://rabotamedia.ru/wp-content/uploads/2016/12/Depsozachi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2" y="4538882"/>
            <a:ext cx="2410697" cy="8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38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68C6A95-C3C1-7C41-B903-F0328902B5A6}"/>
              </a:ext>
            </a:extLst>
          </p:cNvPr>
          <p:cNvSpPr/>
          <p:nvPr/>
        </p:nvSpPr>
        <p:spPr>
          <a:xfrm>
            <a:off x="0" y="4321626"/>
            <a:ext cx="7780421" cy="58335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839474-7382-184D-A306-7FC85D498D75}"/>
              </a:ext>
            </a:extLst>
          </p:cNvPr>
          <p:cNvSpPr/>
          <p:nvPr/>
        </p:nvSpPr>
        <p:spPr>
          <a:xfrm>
            <a:off x="0" y="2144232"/>
            <a:ext cx="7780421" cy="58335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4EF2F0-CCBC-8F41-BC94-4AF65E92FCD4}"/>
              </a:ext>
            </a:extLst>
          </p:cNvPr>
          <p:cNvSpPr/>
          <p:nvPr/>
        </p:nvSpPr>
        <p:spPr>
          <a:xfrm>
            <a:off x="7780421" y="1"/>
            <a:ext cx="4411579" cy="6857999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Изображение 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9" r="34346"/>
          <a:stretch/>
        </p:blipFill>
        <p:spPr>
          <a:xfrm>
            <a:off x="7924800" y="945"/>
            <a:ext cx="4267200" cy="6857055"/>
          </a:xfrm>
          <a:prstGeom prst="rect">
            <a:avLst/>
          </a:prstGeom>
          <a:effectLst>
            <a:softEdge rad="0"/>
          </a:effectLst>
        </p:spPr>
      </p:pic>
      <p:sp>
        <p:nvSpPr>
          <p:cNvPr id="16" name="TextBox 15"/>
          <p:cNvSpPr txBox="1"/>
          <p:nvPr/>
        </p:nvSpPr>
        <p:spPr>
          <a:xfrm>
            <a:off x="106565" y="6439671"/>
            <a:ext cx="261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ru-RU" sz="1050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2</a:t>
            </a:r>
            <a:endParaRPr lang="es-ES" sz="1050" dirty="0">
              <a:solidFill>
                <a:prstClr val="white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2400" y="378000"/>
            <a:ext cx="9761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dirty="0">
                <a:solidFill>
                  <a:srgbClr val="CC241D"/>
                </a:solidFill>
              </a:rPr>
              <a:t>УНИКАЛЬНОСТЬ</a:t>
            </a:r>
            <a:endParaRPr lang="es-ES" dirty="0">
              <a:solidFill>
                <a:srgbClr val="CC241D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5355C8-74B4-4844-B81B-59CE60B0DD59}"/>
              </a:ext>
            </a:extLst>
          </p:cNvPr>
          <p:cNvSpPr txBox="1"/>
          <p:nvPr/>
        </p:nvSpPr>
        <p:spPr>
          <a:xfrm>
            <a:off x="368175" y="2144232"/>
            <a:ext cx="3271295" cy="1649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b="1" dirty="0">
                <a:solidFill>
                  <a:schemeClr val="bg1"/>
                </a:solidFill>
              </a:rPr>
              <a:t>50 000 УЧАСТНИКОВ</a:t>
            </a:r>
          </a:p>
          <a:p>
            <a:pPr>
              <a:spcAft>
                <a:spcPts val="400"/>
              </a:spcAft>
            </a:pPr>
            <a:r>
              <a:rPr lang="ru-RU" sz="1400" dirty="0">
                <a:solidFill>
                  <a:schemeClr val="bg1"/>
                </a:solidFill>
              </a:rPr>
              <a:t>НОВЫЕ ВОЗМОЖНОСТИ</a:t>
            </a:r>
          </a:p>
          <a:p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Расширение тематической направленности и аудитории - смещение акцента с узконаправленного профессионального мероприятия по охране труда в развитие культуры безопасности для каждого человека.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5826E-9E9D-B444-B62B-B50C7C6AA212}"/>
              </a:ext>
            </a:extLst>
          </p:cNvPr>
          <p:cNvSpPr txBox="1"/>
          <p:nvPr/>
        </p:nvSpPr>
        <p:spPr>
          <a:xfrm>
            <a:off x="3783849" y="2143141"/>
            <a:ext cx="3739010" cy="162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b="1" dirty="0">
                <a:solidFill>
                  <a:schemeClr val="bg1"/>
                </a:solidFill>
              </a:rPr>
              <a:t>ПРАКТИЧНО. ДОСТУПНО. ЗРЕЛИЩНО.</a:t>
            </a:r>
          </a:p>
          <a:p>
            <a:pPr>
              <a:spcAft>
                <a:spcPts val="400"/>
              </a:spcAft>
            </a:pPr>
            <a:r>
              <a:rPr lang="ru-RU" sz="1400" dirty="0">
                <a:solidFill>
                  <a:schemeClr val="bg1"/>
                </a:solidFill>
              </a:rPr>
              <a:t>НОВЫЕ ФОРМАТЫ</a:t>
            </a:r>
            <a:endParaRPr lang="en-US" sz="1400" dirty="0">
              <a:solidFill>
                <a:schemeClr val="bg1"/>
              </a:solidFill>
            </a:endParaRPr>
          </a:p>
          <a:p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Практический уклон, доступность и интерес для 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каждого: 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профессионала, взрослого, ребенка.</a:t>
            </a:r>
          </a:p>
          <a:p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Тематические, 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культурные, а также спортивные 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мероприятия, </a:t>
            </a:r>
            <a:r>
              <a:rPr lang="ru-RU" sz="1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интерактивы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динамичные и зрелищные эффекты с участием 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каскадеров.</a:t>
            </a:r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5DD5E2-BDA3-CF4A-A50B-E2B3B60B7CB3}"/>
              </a:ext>
            </a:extLst>
          </p:cNvPr>
          <p:cNvSpPr txBox="1"/>
          <p:nvPr/>
        </p:nvSpPr>
        <p:spPr>
          <a:xfrm>
            <a:off x="302400" y="4321626"/>
            <a:ext cx="3113274" cy="162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b="1" dirty="0">
                <a:solidFill>
                  <a:schemeClr val="bg1"/>
                </a:solidFill>
              </a:rPr>
              <a:t>15 ГА ПЛОЩАДИ</a:t>
            </a:r>
          </a:p>
          <a:p>
            <a:pPr>
              <a:spcAft>
                <a:spcPts val="400"/>
              </a:spcAft>
            </a:pPr>
            <a:r>
              <a:rPr lang="ru-RU" sz="1400" dirty="0">
                <a:solidFill>
                  <a:schemeClr val="bg1"/>
                </a:solidFill>
              </a:rPr>
              <a:t>ОГРОМНАЯ ТЕРРИТОРИЯ</a:t>
            </a:r>
          </a:p>
          <a:p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Насыщенная профессиональная деловая программа в конференц-залах, выставочная экспозиция в павильонах, а также зрелищные тематические мероприятия с выходом 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в парковую зону, на спортивные 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площадки.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1F6BF7-3130-514F-BA1A-D328ADED6B34}"/>
              </a:ext>
            </a:extLst>
          </p:cNvPr>
          <p:cNvSpPr txBox="1"/>
          <p:nvPr/>
        </p:nvSpPr>
        <p:spPr>
          <a:xfrm>
            <a:off x="3783849" y="4339948"/>
            <a:ext cx="3498959" cy="1736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600" b="1" dirty="0">
                <a:solidFill>
                  <a:schemeClr val="bg1"/>
                </a:solidFill>
              </a:rPr>
              <a:t>МОСКВА. ЛЕТО. </a:t>
            </a:r>
            <a:r>
              <a:rPr lang="en-US" sz="1600" b="1" dirty="0">
                <a:solidFill>
                  <a:schemeClr val="bg1"/>
                </a:solidFill>
              </a:rPr>
              <a:t>4 </a:t>
            </a:r>
            <a:r>
              <a:rPr lang="ru-RU" sz="1600" b="1" dirty="0">
                <a:solidFill>
                  <a:schemeClr val="bg1"/>
                </a:solidFill>
              </a:rPr>
              <a:t>ДНЯ</a:t>
            </a:r>
          </a:p>
          <a:p>
            <a:r>
              <a:rPr lang="ru-RU" sz="1400" dirty="0">
                <a:solidFill>
                  <a:schemeClr val="bg1"/>
                </a:solidFill>
              </a:rPr>
              <a:t>ПОДХОДЯЩЕЕ ВРЕМЯ И МЕСТО</a:t>
            </a:r>
          </a:p>
          <a:p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Москва – город возможностей, огромное количество гостей летнего парка Сокольники будут вовлечены в интереснейшее и такое важное событие, а 2 рабочих и 2 выходных дня мероприятия позволят любому желающему найти время и возможность для участия.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8C2472-F61C-7B47-AC05-2B767EEBEB20}"/>
              </a:ext>
            </a:extLst>
          </p:cNvPr>
          <p:cNvSpPr txBox="1"/>
          <p:nvPr/>
        </p:nvSpPr>
        <p:spPr>
          <a:xfrm>
            <a:off x="302400" y="901220"/>
            <a:ext cx="7105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Инновационное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мероприятие, нацеленное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формирование и развитие культуры безопасности и здорового образа жизни не только в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профессиональной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среде, но и в обществе в целом. </a:t>
            </a:r>
          </a:p>
        </p:txBody>
      </p:sp>
    </p:spTree>
    <p:extLst>
      <p:ext uri="{BB962C8B-B14F-4D97-AF65-F5344CB8AC3E}">
        <p14:creationId xmlns:p14="http://schemas.microsoft.com/office/powerpoint/2010/main" val="277150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5272A50-55C9-4647-8DA5-A680CD6B45DD}"/>
              </a:ext>
            </a:extLst>
          </p:cNvPr>
          <p:cNvSpPr/>
          <p:nvPr/>
        </p:nvSpPr>
        <p:spPr>
          <a:xfrm>
            <a:off x="0" y="1037065"/>
            <a:ext cx="12192000" cy="1351950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02400" y="378000"/>
            <a:ext cx="9761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dirty="0">
                <a:solidFill>
                  <a:srgbClr val="CC241D"/>
                </a:solidFill>
              </a:rPr>
              <a:t>АУДИТОРИЯ</a:t>
            </a:r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E6C3AA64-1309-F94F-860F-EC510DE371E4}"/>
              </a:ext>
            </a:extLst>
          </p:cNvPr>
          <p:cNvSpPr/>
          <p:nvPr/>
        </p:nvSpPr>
        <p:spPr>
          <a:xfrm>
            <a:off x="1593534" y="1835726"/>
            <a:ext cx="4379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8039">
              <a:spcAft>
                <a:spcPts val="390"/>
              </a:spcAft>
            </a:pPr>
            <a:r>
              <a:rPr lang="en-US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~</a:t>
            </a:r>
            <a:r>
              <a:rPr lang="ru-RU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5 000 человек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39D448-CD32-5946-A7A5-F31330A490A4}"/>
              </a:ext>
            </a:extLst>
          </p:cNvPr>
          <p:cNvSpPr txBox="1"/>
          <p:nvPr/>
        </p:nvSpPr>
        <p:spPr>
          <a:xfrm>
            <a:off x="601632" y="2473234"/>
            <a:ext cx="11111842" cy="1445623"/>
          </a:xfrm>
          <a:prstGeom prst="rect">
            <a:avLst/>
          </a:prstGeom>
          <a:noFill/>
        </p:spPr>
        <p:txBody>
          <a:bodyPr wrap="square" numCol="3" spcCol="360000" rtlCol="0" anchor="ctr" anchorCtr="0">
            <a:noAutofit/>
          </a:bodyPr>
          <a:lstStyle/>
          <a:p>
            <a:pPr marL="197825" indent="-197825">
              <a:buFont typeface="Wingdings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Органы власти</a:t>
            </a: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Бюджетные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организации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Крупный и  средний бизнес</a:t>
            </a: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Малый бизнес и микро организации</a:t>
            </a: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Производственные компании</a:t>
            </a: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Научные и обучающие организации</a:t>
            </a: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ВУЗы столицы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Разработчики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 производители СИЗ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СМИ</a:t>
            </a:r>
          </a:p>
          <a:p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Работники и работодатели </a:t>
            </a: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Молодежь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студенты </a:t>
            </a: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Родители с детьми </a:t>
            </a:r>
          </a:p>
          <a:p>
            <a:pPr marL="197825" indent="-197825">
              <a:buFont typeface="Wingdings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Жители и гости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столицы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5B86EBDF-BF6A-9A46-928C-D9DC883F683E}"/>
              </a:ext>
            </a:extLst>
          </p:cNvPr>
          <p:cNvSpPr/>
          <p:nvPr/>
        </p:nvSpPr>
        <p:spPr>
          <a:xfrm>
            <a:off x="6297119" y="1863791"/>
            <a:ext cx="4622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8039">
              <a:spcAft>
                <a:spcPts val="390"/>
              </a:spcAft>
            </a:pPr>
            <a:r>
              <a:rPr lang="en-US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~</a:t>
            </a:r>
            <a:r>
              <a:rPr lang="ru-RU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30</a:t>
            </a:r>
            <a:r>
              <a:rPr lang="en-US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000</a:t>
            </a:r>
            <a:r>
              <a:rPr lang="en-US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mr-IN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–</a:t>
            </a:r>
            <a:r>
              <a:rPr lang="ru-RU" sz="28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50 000 человек</a:t>
            </a: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A52E1F4A-6530-864B-BC98-C4D71F548442}"/>
              </a:ext>
            </a:extLst>
          </p:cNvPr>
          <p:cNvSpPr/>
          <p:nvPr/>
        </p:nvSpPr>
        <p:spPr>
          <a:xfrm>
            <a:off x="1005783" y="1163512"/>
            <a:ext cx="437937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78039"/>
            <a:r>
              <a:rPr lang="ru-RU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Профессиональное сообщество</a:t>
            </a:r>
          </a:p>
          <a:p>
            <a:pPr algn="ctr" defTabSz="178039">
              <a:spcAft>
                <a:spcPts val="390"/>
              </a:spcAft>
            </a:pPr>
            <a:r>
              <a:rPr lang="ru-RU" sz="16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(аудитория деловой программы) </a:t>
            </a:r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5D0CCFC6-83ED-074C-910A-9A3BC59A1BB3}"/>
              </a:ext>
            </a:extLst>
          </p:cNvPr>
          <p:cNvSpPr/>
          <p:nvPr/>
        </p:nvSpPr>
        <p:spPr>
          <a:xfrm>
            <a:off x="7053257" y="1176369"/>
            <a:ext cx="330408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78039"/>
            <a:r>
              <a:rPr lang="ru-RU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Массовая аудитория </a:t>
            </a:r>
          </a:p>
          <a:p>
            <a:pPr algn="ctr" defTabSz="178039">
              <a:spcAft>
                <a:spcPts val="390"/>
              </a:spcAft>
            </a:pPr>
            <a:r>
              <a:rPr lang="ru-RU" sz="16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(гости и жители города)</a:t>
            </a:r>
            <a:r>
              <a:rPr lang="ru-RU" sz="16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677F5C-7A29-C544-A2D6-96F1FD1C8869}"/>
              </a:ext>
            </a:extLst>
          </p:cNvPr>
          <p:cNvSpPr txBox="1"/>
          <p:nvPr/>
        </p:nvSpPr>
        <p:spPr>
          <a:xfrm>
            <a:off x="427756" y="4224772"/>
            <a:ext cx="2586616" cy="226985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lvl="0" defTabSz="914400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Open Sans" charset="0"/>
                <a:cs typeface="Segoe UI Light" panose="020B0502040204020203" pitchFamily="34" charset="0"/>
              </a:defRPr>
            </a:lvl1pPr>
          </a:lstStyle>
          <a:p>
            <a:r>
              <a:rPr lang="ru-RU" sz="1400" b="1" dirty="0">
                <a:solidFill>
                  <a:schemeClr val="tx1"/>
                </a:solidFill>
                <a:latin typeface="Open Sans" charset="0"/>
                <a:cs typeface="Open Sans" charset="0"/>
              </a:rPr>
              <a:t>В наших </a:t>
            </a:r>
            <a:r>
              <a:rPr lang="ru-RU" sz="1400" b="1" dirty="0" smtClean="0">
                <a:solidFill>
                  <a:schemeClr val="tx1"/>
                </a:solidFill>
                <a:latin typeface="Open Sans" charset="0"/>
                <a:cs typeface="Open Sans" charset="0"/>
              </a:rPr>
              <a:t>мероприятия приглашены:</a:t>
            </a:r>
            <a:endParaRPr lang="ru-RU" sz="1200" b="1" dirty="0">
              <a:solidFill>
                <a:schemeClr val="tx1"/>
              </a:solidFill>
              <a:latin typeface="Open Sans" charset="0"/>
              <a:cs typeface="Open Sans" charset="0"/>
            </a:endParaRPr>
          </a:p>
          <a:p>
            <a:endParaRPr lang="ru-RU" sz="1200" dirty="0">
              <a:solidFill>
                <a:schemeClr val="tx1"/>
              </a:solidFill>
              <a:latin typeface="Open Sans" charset="0"/>
              <a:cs typeface="Open Sans" charset="0"/>
            </a:endParaRP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cs typeface="Open Sans" charset="0"/>
              </a:rPr>
              <a:t>Топ-менеджмент и первые лица крупного бизнеса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cs typeface="Open Sans" charset="0"/>
              </a:rPr>
              <a:t>Директора департаментов (ОТ, ПБ)</a:t>
            </a:r>
          </a:p>
          <a:p>
            <a:pPr marL="171450" indent="-17145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cs typeface="Open Sans" charset="0"/>
              </a:rPr>
              <a:t>HR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cs typeface="Open Sans" charset="0"/>
              </a:rPr>
              <a:t> специалисты</a:t>
            </a:r>
          </a:p>
          <a:p>
            <a:endParaRPr lang="ru-RU" sz="1400" b="1" dirty="0">
              <a:solidFill>
                <a:schemeClr val="tx1"/>
              </a:solidFill>
              <a:latin typeface="Open Sans" charset="0"/>
              <a:cs typeface="Open Sans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Open Sans" charset="0"/>
                <a:cs typeface="Open Sans" charset="0"/>
              </a:rPr>
              <a:t>ИЗ ТАКИХ КОМПАНИЙ, КАК</a:t>
            </a:r>
          </a:p>
        </p:txBody>
      </p:sp>
      <p:pic>
        <p:nvPicPr>
          <p:cNvPr id="40" name="Изображение 3">
            <a:extLst>
              <a:ext uri="{FF2B5EF4-FFF2-40B4-BE49-F238E27FC236}">
                <a16:creationId xmlns:a16="http://schemas.microsoft.com/office/drawing/2014/main" id="{BE096632-F5CC-A24E-AACA-1F8D760C8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026" y="4130359"/>
            <a:ext cx="843027" cy="435845"/>
          </a:xfrm>
          <a:prstGeom prst="rect">
            <a:avLst/>
          </a:prstGeom>
        </p:spPr>
      </p:pic>
      <p:pic>
        <p:nvPicPr>
          <p:cNvPr id="41" name="Изображение 8">
            <a:extLst>
              <a:ext uri="{FF2B5EF4-FFF2-40B4-BE49-F238E27FC236}">
                <a16:creationId xmlns:a16="http://schemas.microsoft.com/office/drawing/2014/main" id="{18D64B74-E2EF-8945-A613-A6185BA74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823" y="4676542"/>
            <a:ext cx="1588646" cy="558968"/>
          </a:xfrm>
          <a:prstGeom prst="rect">
            <a:avLst/>
          </a:prstGeom>
        </p:spPr>
      </p:pic>
      <p:pic>
        <p:nvPicPr>
          <p:cNvPr id="42" name="Изображение 9">
            <a:extLst>
              <a:ext uri="{FF2B5EF4-FFF2-40B4-BE49-F238E27FC236}">
                <a16:creationId xmlns:a16="http://schemas.microsoft.com/office/drawing/2014/main" id="{A0DECCBF-ECDC-8248-9F92-1795EFF23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4343" y="4192724"/>
            <a:ext cx="1328468" cy="409033"/>
          </a:xfrm>
          <a:prstGeom prst="rect">
            <a:avLst/>
          </a:prstGeom>
        </p:spPr>
      </p:pic>
      <p:pic>
        <p:nvPicPr>
          <p:cNvPr id="43" name="Изображение 10">
            <a:extLst>
              <a:ext uri="{FF2B5EF4-FFF2-40B4-BE49-F238E27FC236}">
                <a16:creationId xmlns:a16="http://schemas.microsoft.com/office/drawing/2014/main" id="{D7BBE6FD-5952-374B-B590-B4E4E8E6E7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51" r="18827"/>
          <a:stretch/>
        </p:blipFill>
        <p:spPr>
          <a:xfrm>
            <a:off x="7486457" y="4054381"/>
            <a:ext cx="659188" cy="692132"/>
          </a:xfrm>
          <a:prstGeom prst="rect">
            <a:avLst/>
          </a:prstGeom>
        </p:spPr>
      </p:pic>
      <p:pic>
        <p:nvPicPr>
          <p:cNvPr id="44" name="Изображение 11">
            <a:extLst>
              <a:ext uri="{FF2B5EF4-FFF2-40B4-BE49-F238E27FC236}">
                <a16:creationId xmlns:a16="http://schemas.microsoft.com/office/drawing/2014/main" id="{C15A0338-15A8-FC49-B1C0-A07BA077CF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378" b="29472"/>
          <a:stretch/>
        </p:blipFill>
        <p:spPr>
          <a:xfrm>
            <a:off x="8301088" y="4841621"/>
            <a:ext cx="1163367" cy="378489"/>
          </a:xfrm>
          <a:prstGeom prst="rect">
            <a:avLst/>
          </a:prstGeom>
        </p:spPr>
      </p:pic>
      <p:pic>
        <p:nvPicPr>
          <p:cNvPr id="45" name="Изображение 12">
            <a:extLst>
              <a:ext uri="{FF2B5EF4-FFF2-40B4-BE49-F238E27FC236}">
                <a16:creationId xmlns:a16="http://schemas.microsoft.com/office/drawing/2014/main" id="{4766D2EA-7632-5146-AE3F-86D7BD2B13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043" b="31087"/>
          <a:stretch/>
        </p:blipFill>
        <p:spPr>
          <a:xfrm>
            <a:off x="8460987" y="4130359"/>
            <a:ext cx="1832342" cy="511147"/>
          </a:xfrm>
          <a:prstGeom prst="rect">
            <a:avLst/>
          </a:prstGeom>
        </p:spPr>
      </p:pic>
      <p:pic>
        <p:nvPicPr>
          <p:cNvPr id="46" name="Изображение 13">
            <a:extLst>
              <a:ext uri="{FF2B5EF4-FFF2-40B4-BE49-F238E27FC236}">
                <a16:creationId xmlns:a16="http://schemas.microsoft.com/office/drawing/2014/main" id="{FB9E7CF4-4482-8C44-97C9-3E8778FBA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113" y="4930639"/>
            <a:ext cx="1009440" cy="385848"/>
          </a:xfrm>
          <a:prstGeom prst="rect">
            <a:avLst/>
          </a:prstGeom>
        </p:spPr>
      </p:pic>
      <p:pic>
        <p:nvPicPr>
          <p:cNvPr id="47" name="Изображение 14">
            <a:extLst>
              <a:ext uri="{FF2B5EF4-FFF2-40B4-BE49-F238E27FC236}">
                <a16:creationId xmlns:a16="http://schemas.microsoft.com/office/drawing/2014/main" id="{EB7BF2E5-CAF4-FF46-B4E0-32F8220015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3251" y="6218200"/>
            <a:ext cx="1093886" cy="351430"/>
          </a:xfrm>
          <a:prstGeom prst="rect">
            <a:avLst/>
          </a:prstGeom>
        </p:spPr>
      </p:pic>
      <p:pic>
        <p:nvPicPr>
          <p:cNvPr id="48" name="Изображение 16">
            <a:extLst>
              <a:ext uri="{FF2B5EF4-FFF2-40B4-BE49-F238E27FC236}">
                <a16:creationId xmlns:a16="http://schemas.microsoft.com/office/drawing/2014/main" id="{DD376CA9-0C42-2B4E-AAF3-87DAD054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3646" y="4160842"/>
            <a:ext cx="652606" cy="550754"/>
          </a:xfrm>
          <a:prstGeom prst="rect">
            <a:avLst/>
          </a:prstGeom>
        </p:spPr>
      </p:pic>
      <p:pic>
        <p:nvPicPr>
          <p:cNvPr id="49" name="Picture 6" descr="http://www.vssot.aetalon.ru/images/eurochimlogo.jpg">
            <a:extLst>
              <a:ext uri="{FF2B5EF4-FFF2-40B4-BE49-F238E27FC236}">
                <a16:creationId xmlns:a16="http://schemas.microsoft.com/office/drawing/2014/main" id="{4F3FEE69-42C8-B449-AC48-633EBA2F0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825" y="4725747"/>
            <a:ext cx="856102" cy="53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2854D2E-382C-4D45-8E80-6FB7DC7739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561" y="5566235"/>
            <a:ext cx="598193" cy="31513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C988531-5497-A943-8534-A488DD82B1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185" y="4812013"/>
            <a:ext cx="745759" cy="377000"/>
          </a:xfrm>
          <a:prstGeom prst="rect">
            <a:avLst/>
          </a:prstGeom>
        </p:spPr>
      </p:pic>
      <p:pic>
        <p:nvPicPr>
          <p:cNvPr id="52" name="Picture 12" descr="http://www.vssot.aetalon.ru/images/rosneft_logo.jpg">
            <a:extLst>
              <a:ext uri="{FF2B5EF4-FFF2-40B4-BE49-F238E27FC236}">
                <a16:creationId xmlns:a16="http://schemas.microsoft.com/office/drawing/2014/main" id="{1C4BE1CE-F36B-3E4B-B10E-6988EDA4E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3647" y="4712480"/>
            <a:ext cx="829347" cy="49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2F2CAC-074A-8643-AE88-8417885876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93384" y="4070578"/>
            <a:ext cx="889542" cy="4248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1EBA20-04C6-CC43-95CF-C49982E6F0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59476" y="5524117"/>
            <a:ext cx="486453" cy="4864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2F6FD6-5910-FF43-9114-995F85FDCA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5593" y="5442659"/>
            <a:ext cx="1286219" cy="6061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9FC15-8734-1F4C-856F-9E30891135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47474" y="5650772"/>
            <a:ext cx="988699" cy="206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325B4E-9EF2-DA45-89F9-2C7CE954BA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37717" y="5491168"/>
            <a:ext cx="1034463" cy="5576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FFCCB5-E47A-5B48-9431-3EA854E33D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73724" y="5421386"/>
            <a:ext cx="655880" cy="6816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0A294D-1DB3-1C42-A576-91B5E99925B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77671" y="5524117"/>
            <a:ext cx="1013924" cy="4278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64F6EE-D50D-7C4D-8E47-698D6824706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39515" y="6218200"/>
            <a:ext cx="1174987" cy="3276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775023-9444-894B-BD5F-907C7517AC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89619" y="6146414"/>
            <a:ext cx="1320043" cy="4702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7891F0-80AE-9248-A3C5-AE43E8E4F7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880469" y="5961491"/>
            <a:ext cx="2022013" cy="6918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5D800A-DA4F-E64A-AADB-B635F2CF8568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18642" b="18938"/>
          <a:stretch/>
        </p:blipFill>
        <p:spPr>
          <a:xfrm>
            <a:off x="5637511" y="6146414"/>
            <a:ext cx="1040084" cy="44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A552C05-F622-0440-9841-62AB91B553A1}"/>
              </a:ext>
            </a:extLst>
          </p:cNvPr>
          <p:cNvSpPr/>
          <p:nvPr/>
        </p:nvSpPr>
        <p:spPr>
          <a:xfrm>
            <a:off x="7780418" y="-97555"/>
            <a:ext cx="4411579" cy="6857999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02400" y="378000"/>
            <a:ext cx="5017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dirty="0">
                <a:solidFill>
                  <a:srgbClr val="CC241D"/>
                </a:solidFill>
              </a:rPr>
              <a:t>АРХИТЕКТУРА ФЕСТИВАЛЯ</a:t>
            </a:r>
          </a:p>
        </p:txBody>
      </p:sp>
      <p:pic>
        <p:nvPicPr>
          <p:cNvPr id="26" name="Picture 8" descr="https://cdn1.iconfinder.com/data/icons/briefcases/512/Briefcase_5-512.png">
            <a:extLst>
              <a:ext uri="{FF2B5EF4-FFF2-40B4-BE49-F238E27FC236}">
                <a16:creationId xmlns:a16="http://schemas.microsoft.com/office/drawing/2014/main" id="{C3784BE9-871C-104C-89B7-92D797ECE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6889" y="1423601"/>
            <a:ext cx="342327" cy="34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6135EB8-FE1F-6141-93C0-857CC2B06692}"/>
              </a:ext>
            </a:extLst>
          </p:cNvPr>
          <p:cNvSpPr txBox="1"/>
          <p:nvPr/>
        </p:nvSpPr>
        <p:spPr>
          <a:xfrm>
            <a:off x="2017792" y="1875041"/>
            <a:ext cx="1836032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ПРЕЗЕНТАЦИОННАЯ ПЛОЩАДКА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0" name="Picture 4" descr="https://www.shareicon.net/download/2016/01/04/697833_speaker_512x512.png">
            <a:extLst>
              <a:ext uri="{FF2B5EF4-FFF2-40B4-BE49-F238E27FC236}">
                <a16:creationId xmlns:a16="http://schemas.microsoft.com/office/drawing/2014/main" id="{933AFDB7-A08D-964D-9374-3EA307853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7401" y="3628681"/>
            <a:ext cx="353008" cy="35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EF69638-CF9C-4B40-B0D1-84934D40C767}"/>
              </a:ext>
            </a:extLst>
          </p:cNvPr>
          <p:cNvSpPr txBox="1"/>
          <p:nvPr/>
        </p:nvSpPr>
        <p:spPr>
          <a:xfrm>
            <a:off x="4019874" y="1854448"/>
            <a:ext cx="1229797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ДЕЛОВАЯ ПРОГРАММА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0B8E11-3925-624F-9794-18A231E2FB54}"/>
              </a:ext>
            </a:extLst>
          </p:cNvPr>
          <p:cNvSpPr txBox="1"/>
          <p:nvPr/>
        </p:nvSpPr>
        <p:spPr>
          <a:xfrm>
            <a:off x="5742221" y="3945172"/>
            <a:ext cx="1643368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ОФИЦИАЛЬНЫЕ МЕРОПРИЯТИЯ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FAA264E-D90D-EF4A-AD6A-77DD081BB1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029" y="4761404"/>
            <a:ext cx="390073" cy="37853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4394497-B11F-8442-B91F-A90CB7B5E8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519" y="2297546"/>
            <a:ext cx="362851" cy="362851"/>
          </a:xfrm>
          <a:prstGeom prst="rect">
            <a:avLst/>
          </a:prstGeom>
        </p:spPr>
      </p:pic>
      <p:pic>
        <p:nvPicPr>
          <p:cNvPr id="35" name="Picture 10" descr="http://customsteelltd.co.uk/wp-content/uploads/2014/10/noun_6770.png">
            <a:extLst>
              <a:ext uri="{FF2B5EF4-FFF2-40B4-BE49-F238E27FC236}">
                <a16:creationId xmlns:a16="http://schemas.microsoft.com/office/drawing/2014/main" id="{B469F377-14CF-1D49-AAE9-33E30F423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066" y="2195867"/>
            <a:ext cx="363725" cy="3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36B15DD-C73C-F648-860B-49DFC8A9F438}"/>
              </a:ext>
            </a:extLst>
          </p:cNvPr>
          <p:cNvSpPr txBox="1"/>
          <p:nvPr/>
        </p:nvSpPr>
        <p:spPr>
          <a:xfrm>
            <a:off x="4739216" y="2674591"/>
            <a:ext cx="1829461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VI ВСЕРОССИЙСКИЙ СЪЕЗД </a:t>
            </a:r>
          </a:p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СПЕЦИАЛИСТОВ ПО ОХРАНЕ ТРУДА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33E8C5-06F6-A640-860D-467A94ABE0DA}"/>
              </a:ext>
            </a:extLst>
          </p:cNvPr>
          <p:cNvSpPr txBox="1"/>
          <p:nvPr/>
        </p:nvSpPr>
        <p:spPr>
          <a:xfrm>
            <a:off x="793801" y="2674592"/>
            <a:ext cx="2221801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ПОЛИГОН ИННОВАЦИЙ</a:t>
            </a:r>
          </a:p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(Интерактивная презентационная площадка)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03FF4-648F-7942-A1E6-7F56E3DEA5CB}"/>
              </a:ext>
            </a:extLst>
          </p:cNvPr>
          <p:cNvSpPr txBox="1"/>
          <p:nvPr/>
        </p:nvSpPr>
        <p:spPr>
          <a:xfrm>
            <a:off x="5051502" y="5278959"/>
            <a:ext cx="1370986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КУЛЬТУРНАЯ ПРОГРАММА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F16D71-4B55-2F48-BF9E-1C5C728DD474}"/>
              </a:ext>
            </a:extLst>
          </p:cNvPr>
          <p:cNvSpPr txBox="1"/>
          <p:nvPr/>
        </p:nvSpPr>
        <p:spPr>
          <a:xfrm>
            <a:off x="384574" y="3993859"/>
            <a:ext cx="1440193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МОЛОДЕЖНЫЙ ФОРУМ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0E7D31-F701-7A49-9CF9-14CE40DC0619}"/>
              </a:ext>
            </a:extLst>
          </p:cNvPr>
          <p:cNvSpPr txBox="1"/>
          <p:nvPr/>
        </p:nvSpPr>
        <p:spPr>
          <a:xfrm>
            <a:off x="3127623" y="5893967"/>
            <a:ext cx="1267545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СПОРТИВНАЯ ПРОГРАММА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DD361B1-5579-7049-9CDA-BC154E1DD35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3624622" y="5343782"/>
            <a:ext cx="397085" cy="45381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AFF34A3-615B-0949-80A4-BE6B0658B12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>
            <a:off x="858349" y="3634151"/>
            <a:ext cx="539774" cy="41982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05537BF-6A63-E64B-A1DF-03F1FB69A13B}"/>
              </a:ext>
            </a:extLst>
          </p:cNvPr>
          <p:cNvSpPr txBox="1"/>
          <p:nvPr/>
        </p:nvSpPr>
        <p:spPr>
          <a:xfrm>
            <a:off x="1236354" y="5343782"/>
            <a:ext cx="1320000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defTabSz="178039"/>
            <a:r>
              <a:rPr lang="ru-RU" sz="12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ДЕТСКАЯ ПРОГРАММА</a:t>
            </a:r>
            <a:endParaRPr lang="es-ES" sz="12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ED5EAF-D95C-0341-AC4D-5F8862C23AB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</a:blip>
          <a:stretch>
            <a:fillRect/>
          </a:stretch>
        </p:blipFill>
        <p:spPr>
          <a:xfrm>
            <a:off x="1681406" y="4944472"/>
            <a:ext cx="458309" cy="381924"/>
          </a:xfrm>
          <a:prstGeom prst="rect">
            <a:avLst/>
          </a:prstGeom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12D277A3-7D8F-1848-B804-4DB7088B54A5}"/>
              </a:ext>
            </a:extLst>
          </p:cNvPr>
          <p:cNvSpPr/>
          <p:nvPr/>
        </p:nvSpPr>
        <p:spPr>
          <a:xfrm>
            <a:off x="10274902" y="1470402"/>
            <a:ext cx="1895706" cy="58477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ИНТЕРНЕТ И БЕЗОПАСНОСТЬ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263DF1B-FEFF-2846-8ADE-C5B07DBA7A3F}"/>
              </a:ext>
            </a:extLst>
          </p:cNvPr>
          <p:cNvSpPr/>
          <p:nvPr/>
        </p:nvSpPr>
        <p:spPr>
          <a:xfrm>
            <a:off x="7780421" y="1433978"/>
            <a:ext cx="1814215" cy="423449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none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ОХРАНА ТРУДА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02FB01BA-8992-B94A-923C-035FAC9F53FD}"/>
              </a:ext>
            </a:extLst>
          </p:cNvPr>
          <p:cNvSpPr/>
          <p:nvPr/>
        </p:nvSpPr>
        <p:spPr>
          <a:xfrm>
            <a:off x="10034590" y="5719044"/>
            <a:ext cx="2134505" cy="830997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bg1"/>
                </a:solidFill>
              </a:rPr>
              <a:t>ЗДОРОВЫЙ ОБРАЗ ЖИЗНИ / </a:t>
            </a:r>
            <a:r>
              <a:rPr lang="ru-RU" sz="1600" b="1" dirty="0">
                <a:solidFill>
                  <a:schemeClr val="bg1"/>
                </a:solidFill>
              </a:rPr>
              <a:t>СПОРТ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41207F8-E641-E341-95DB-241F06002749}"/>
              </a:ext>
            </a:extLst>
          </p:cNvPr>
          <p:cNvSpPr/>
          <p:nvPr/>
        </p:nvSpPr>
        <p:spPr>
          <a:xfrm>
            <a:off x="7780421" y="5808790"/>
            <a:ext cx="1928521" cy="58477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КУЛЬТУРА БЕЗОПАСНОСТИ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68C022B4-95E3-BE4C-9B4D-DBF42A1A994F}"/>
              </a:ext>
            </a:extLst>
          </p:cNvPr>
          <p:cNvSpPr/>
          <p:nvPr/>
        </p:nvSpPr>
        <p:spPr>
          <a:xfrm>
            <a:off x="10191545" y="4606498"/>
            <a:ext cx="1969044" cy="58477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ЧРЕЗВЫЧАЙНЫЕ СИТУАЦИИ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592D1A6-628E-7144-9F88-72A41FA27EC5}"/>
              </a:ext>
            </a:extLst>
          </p:cNvPr>
          <p:cNvSpPr/>
          <p:nvPr/>
        </p:nvSpPr>
        <p:spPr>
          <a:xfrm>
            <a:off x="7780421" y="4642727"/>
            <a:ext cx="2013433" cy="58477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ТРАНСПОРТНАЯ БЕЗОПАСНОСТЬ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D89F12BC-F153-724C-86D7-2A5F90A5FB5F}"/>
              </a:ext>
            </a:extLst>
          </p:cNvPr>
          <p:cNvSpPr/>
          <p:nvPr/>
        </p:nvSpPr>
        <p:spPr>
          <a:xfrm>
            <a:off x="10233223" y="3591229"/>
            <a:ext cx="1979063" cy="58477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МЕДИЦИНА ТРУДА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E1837385-7BBB-E345-A15C-F497375A9272}"/>
              </a:ext>
            </a:extLst>
          </p:cNvPr>
          <p:cNvSpPr/>
          <p:nvPr/>
        </p:nvSpPr>
        <p:spPr>
          <a:xfrm>
            <a:off x="10191545" y="2430354"/>
            <a:ext cx="1982145" cy="58477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ПОЖАРНАЯ БЕЗОПАСНОСТЬ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45DE25B-0FDC-8245-AAA4-C9D9F6EE1061}"/>
              </a:ext>
            </a:extLst>
          </p:cNvPr>
          <p:cNvSpPr txBox="1"/>
          <p:nvPr/>
        </p:nvSpPr>
        <p:spPr>
          <a:xfrm>
            <a:off x="8078757" y="375008"/>
            <a:ext cx="3351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ТЕМАТИКА</a:t>
            </a:r>
          </a:p>
        </p:txBody>
      </p:sp>
      <p:sp>
        <p:nvSpPr>
          <p:cNvPr id="58" name="Счетверенная стрелка 57">
            <a:extLst>
              <a:ext uri="{FF2B5EF4-FFF2-40B4-BE49-F238E27FC236}">
                <a16:creationId xmlns:a16="http://schemas.microsoft.com/office/drawing/2014/main" id="{3F50609E-B551-154F-857D-0701FFCBC248}"/>
              </a:ext>
            </a:extLst>
          </p:cNvPr>
          <p:cNvSpPr/>
          <p:nvPr/>
        </p:nvSpPr>
        <p:spPr>
          <a:xfrm rot="2601757">
            <a:off x="2844898" y="3152211"/>
            <a:ext cx="1851279" cy="1752708"/>
          </a:xfrm>
          <a:prstGeom prst="quadArrow">
            <a:avLst>
              <a:gd name="adj1" fmla="val 1786"/>
              <a:gd name="adj2" fmla="val 7990"/>
              <a:gd name="adj3" fmla="val 19244"/>
            </a:avLst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четверенная стрелка 58">
            <a:extLst>
              <a:ext uri="{FF2B5EF4-FFF2-40B4-BE49-F238E27FC236}">
                <a16:creationId xmlns:a16="http://schemas.microsoft.com/office/drawing/2014/main" id="{398B9DD9-91F3-D146-87F1-D4F6F19DB5D4}"/>
              </a:ext>
            </a:extLst>
          </p:cNvPr>
          <p:cNvSpPr/>
          <p:nvPr/>
        </p:nvSpPr>
        <p:spPr>
          <a:xfrm>
            <a:off x="2841540" y="3146178"/>
            <a:ext cx="1851279" cy="1752708"/>
          </a:xfrm>
          <a:prstGeom prst="quadArrow">
            <a:avLst>
              <a:gd name="adj1" fmla="val 2068"/>
              <a:gd name="adj2" fmla="val 7990"/>
              <a:gd name="adj3" fmla="val 20247"/>
            </a:avLst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Изображение 7">
            <a:extLst>
              <a:ext uri="{FF2B5EF4-FFF2-40B4-BE49-F238E27FC236}">
                <a16:creationId xmlns:a16="http://schemas.microsoft.com/office/drawing/2014/main" id="{1424181F-A585-5345-BD3E-218EF7D953D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130" y="1392010"/>
            <a:ext cx="486165" cy="419870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123A23BC-0F2E-E948-92D7-74EFE57F5C64}"/>
              </a:ext>
            </a:extLst>
          </p:cNvPr>
          <p:cNvSpPr/>
          <p:nvPr/>
        </p:nvSpPr>
        <p:spPr>
          <a:xfrm>
            <a:off x="7780421" y="2430355"/>
            <a:ext cx="2120320" cy="58477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ПРОМЫШЛЕННАЯ БЕЗОПАСНОСТЬ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75AC941A-4A82-A445-9A15-7C2C67A102DC}"/>
              </a:ext>
            </a:extLst>
          </p:cNvPr>
          <p:cNvSpPr/>
          <p:nvPr/>
        </p:nvSpPr>
        <p:spPr>
          <a:xfrm>
            <a:off x="7780419" y="3585464"/>
            <a:ext cx="2520020" cy="584775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БЕЗОПАСНОСТЬ ЖИЗНЕДЕЯТЕЛЬНОСТИ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81374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AF784B9-684D-6149-A536-9457A5B24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433" b="7727"/>
          <a:stretch/>
        </p:blipFill>
        <p:spPr>
          <a:xfrm>
            <a:off x="5991497" y="6095308"/>
            <a:ext cx="3248298" cy="5516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83A64C-66CF-744F-A4D6-F2A2D03FA116}"/>
              </a:ext>
            </a:extLst>
          </p:cNvPr>
          <p:cNvSpPr txBox="1"/>
          <p:nvPr/>
        </p:nvSpPr>
        <p:spPr>
          <a:xfrm>
            <a:off x="302400" y="307660"/>
            <a:ext cx="5887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sz="2000" dirty="0">
                <a:solidFill>
                  <a:srgbClr val="CC241D"/>
                </a:solidFill>
              </a:rPr>
              <a:t>ПРЕЗЕНТАЦИОННАЯ ПЛОЩАДКА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3E8553-E343-C745-A222-BC1FCA2372F9}"/>
              </a:ext>
            </a:extLst>
          </p:cNvPr>
          <p:cNvSpPr txBox="1"/>
          <p:nvPr/>
        </p:nvSpPr>
        <p:spPr>
          <a:xfrm>
            <a:off x="2620576" y="4601425"/>
            <a:ext cx="215123" cy="15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8039"/>
            <a:r>
              <a:rPr lang="ru-RU" sz="409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2</a:t>
            </a:r>
            <a:endParaRPr lang="es-ES" sz="409" dirty="0">
              <a:solidFill>
                <a:prstClr val="white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9AE94B-9636-4049-A608-EE5795F6CDBC}"/>
              </a:ext>
            </a:extLst>
          </p:cNvPr>
          <p:cNvSpPr txBox="1"/>
          <p:nvPr/>
        </p:nvSpPr>
        <p:spPr>
          <a:xfrm>
            <a:off x="302398" y="3158034"/>
            <a:ext cx="5523635" cy="36728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 defTabSz="457200">
              <a:buFont typeface="Wingdings" pitchFamily="2" charset="2"/>
              <a:buChar char="§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spcAft>
                <a:spcPts val="234"/>
              </a:spcAft>
            </a:pPr>
            <a:r>
              <a:rPr lang="ru-RU" sz="1200" dirty="0"/>
              <a:t>Выставочное пространство</a:t>
            </a:r>
          </a:p>
          <a:p>
            <a:pPr marL="0" indent="0">
              <a:spcAft>
                <a:spcPts val="234"/>
              </a:spcAft>
              <a:buNone/>
            </a:pPr>
            <a:r>
              <a:rPr lang="ru-RU" sz="1200" b="0" dirty="0" smtClean="0"/>
              <a:t>Все пространство выставки будет подчинено формату «Город Безопасности», где каждое направление жизнедеятельности города будет представлено передовыми компаниями городского сектора</a:t>
            </a:r>
            <a:r>
              <a:rPr lang="ru-RU" sz="1200" b="0" dirty="0"/>
              <a:t>: </a:t>
            </a:r>
            <a:r>
              <a:rPr lang="ru-RU" sz="1200" b="0" dirty="0" smtClean="0"/>
              <a:t>строительство, транспорт, здравоохранение, образование</a:t>
            </a:r>
            <a:r>
              <a:rPr lang="ru-RU" sz="1200" b="0" dirty="0"/>
              <a:t>, </a:t>
            </a:r>
            <a:r>
              <a:rPr lang="ru-RU" sz="1200" b="0" dirty="0" smtClean="0"/>
              <a:t>торговля, </a:t>
            </a:r>
            <a:r>
              <a:rPr lang="ru-RU" sz="1200" b="0" dirty="0"/>
              <a:t>ЖКХ, </a:t>
            </a:r>
            <a:r>
              <a:rPr lang="ru-RU" sz="1200" b="0" dirty="0" smtClean="0"/>
              <a:t>социальная защита, </a:t>
            </a:r>
            <a:r>
              <a:rPr lang="ru-RU" sz="1200" b="0" dirty="0"/>
              <a:t>ф</a:t>
            </a:r>
            <a:r>
              <a:rPr lang="ru-RU" sz="1200" b="0" dirty="0" smtClean="0"/>
              <a:t>изкультура и туризм.</a:t>
            </a:r>
          </a:p>
          <a:p>
            <a:pPr marL="0" indent="0">
              <a:spcAft>
                <a:spcPts val="234"/>
              </a:spcAft>
              <a:buNone/>
            </a:pPr>
            <a:r>
              <a:rPr lang="ru-RU" sz="1200" b="0" dirty="0" smtClean="0"/>
              <a:t>Разработчики и производители СИЗ. </a:t>
            </a:r>
          </a:p>
          <a:p>
            <a:pPr marL="0" indent="0">
              <a:spcAft>
                <a:spcPts val="234"/>
              </a:spcAft>
              <a:buNone/>
            </a:pPr>
            <a:endParaRPr lang="ru-RU" sz="800" b="0" dirty="0"/>
          </a:p>
          <a:p>
            <a:pPr>
              <a:spcAft>
                <a:spcPts val="234"/>
              </a:spcAft>
            </a:pPr>
            <a:r>
              <a:rPr lang="ru-RU" sz="1200" dirty="0"/>
              <a:t>Зона делового общения </a:t>
            </a:r>
          </a:p>
          <a:p>
            <a:pPr marL="0" indent="0">
              <a:spcAft>
                <a:spcPts val="234"/>
              </a:spcAft>
              <a:buNone/>
            </a:pPr>
            <a:r>
              <a:rPr lang="ru-RU" sz="1200" b="0" dirty="0"/>
              <a:t>компании смогут провести </a:t>
            </a:r>
            <a:r>
              <a:rPr lang="ru-RU" sz="1200" b="0" dirty="0" smtClean="0"/>
              <a:t>деловые </a:t>
            </a:r>
            <a:r>
              <a:rPr lang="ru-RU" sz="1200" b="0" dirty="0"/>
              <a:t>встречи или пообщаться с </a:t>
            </a:r>
            <a:r>
              <a:rPr lang="ru-RU" sz="1200" b="0" dirty="0" smtClean="0"/>
              <a:t>участниками и гостями выставки</a:t>
            </a:r>
            <a:endParaRPr lang="ru-RU" sz="1200" b="0" dirty="0"/>
          </a:p>
          <a:p>
            <a:pPr marL="0" indent="0">
              <a:spcAft>
                <a:spcPts val="234"/>
              </a:spcAft>
              <a:buNone/>
            </a:pPr>
            <a:endParaRPr lang="ru-RU" sz="800" b="0" dirty="0"/>
          </a:p>
          <a:p>
            <a:pPr>
              <a:spcAft>
                <a:spcPts val="234"/>
              </a:spcAft>
            </a:pPr>
            <a:r>
              <a:rPr lang="ru-RU" sz="1200" dirty="0"/>
              <a:t>Консультационные пункты </a:t>
            </a:r>
            <a:endParaRPr lang="ru-RU" sz="1200" dirty="0" smtClean="0"/>
          </a:p>
          <a:p>
            <a:pPr marL="0" indent="0">
              <a:spcAft>
                <a:spcPts val="234"/>
              </a:spcAft>
              <a:buNone/>
            </a:pPr>
            <a:r>
              <a:rPr lang="ru-RU" sz="1200" b="0" dirty="0" smtClean="0"/>
              <a:t>возможность </a:t>
            </a:r>
            <a:r>
              <a:rPr lang="ru-RU" sz="1200" b="0" dirty="0"/>
              <a:t>получить разъяснения и консультации от исполнительных и надзорных органов </a:t>
            </a:r>
            <a:r>
              <a:rPr lang="ru-RU" sz="1200" b="0" dirty="0" smtClean="0"/>
              <a:t>власти, профсоюзов, органов социального страхования и государственной статистики</a:t>
            </a:r>
            <a:endParaRPr lang="ru-RU" sz="1200" b="0" dirty="0"/>
          </a:p>
          <a:p>
            <a:pPr marL="0" indent="0">
              <a:spcAft>
                <a:spcPts val="234"/>
              </a:spcAft>
              <a:buNone/>
            </a:pPr>
            <a:endParaRPr lang="ru-RU" sz="800" dirty="0">
              <a:solidFill>
                <a:srgbClr val="C00000"/>
              </a:solidFill>
            </a:endParaRPr>
          </a:p>
          <a:p>
            <a:pPr marL="0" indent="0">
              <a:spcAft>
                <a:spcPts val="234"/>
              </a:spcAft>
              <a:buNone/>
            </a:pPr>
            <a:r>
              <a:rPr lang="ru-RU" sz="1200" dirty="0">
                <a:solidFill>
                  <a:srgbClr val="C00000"/>
                </a:solidFill>
              </a:rPr>
              <a:t>Максимальная концентрация новых и интересных решений и результативное взаимодействие участников </a:t>
            </a:r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EB6EEC2D-137E-294C-92A2-A40DCC839D1C}"/>
              </a:ext>
            </a:extLst>
          </p:cNvPr>
          <p:cNvSpPr/>
          <p:nvPr/>
        </p:nvSpPr>
        <p:spPr>
          <a:xfrm>
            <a:off x="6189784" y="307660"/>
            <a:ext cx="428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00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ДЕЛОВАЯ ПРОГРАММА</a:t>
            </a:r>
            <a:endParaRPr lang="es-ES" sz="2000" dirty="0">
              <a:solidFill>
                <a:srgbClr val="CC241D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4C0EBC7A-F40E-044F-9017-C0A2D30453D1}"/>
              </a:ext>
            </a:extLst>
          </p:cNvPr>
          <p:cNvSpPr/>
          <p:nvPr/>
        </p:nvSpPr>
        <p:spPr>
          <a:xfrm>
            <a:off x="6189784" y="856710"/>
            <a:ext cx="5363307" cy="2303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275" indent="-111275" defTabSz="178039">
              <a:spcAft>
                <a:spcPts val="234"/>
              </a:spcAft>
              <a:buFont typeface="Wingdings" pitchFamily="2" charset="2"/>
              <a:buChar char="§"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Тематика</a:t>
            </a:r>
          </a:p>
          <a:p>
            <a:pPr defTabSz="178039">
              <a:spcAft>
                <a:spcPts val="234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наиболее актуальные темы в области охраны труда, здоровья и безопасности работников с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учетом специфики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московского региона</a:t>
            </a:r>
          </a:p>
          <a:p>
            <a:pPr defTabSz="178039">
              <a:spcAft>
                <a:spcPts val="234"/>
              </a:spcAft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111275" indent="-111275" defTabSz="178039">
              <a:spcAft>
                <a:spcPts val="234"/>
              </a:spcAft>
              <a:buFont typeface="Wingdings" pitchFamily="2" charset="2"/>
              <a:buChar char="§"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Форматы</a:t>
            </a:r>
          </a:p>
          <a:p>
            <a:pPr defTabSz="178039">
              <a:spcAft>
                <a:spcPts val="234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панельные дискуссии, круглые столы, практические семинары, мастер-классы, бизнес-игры и др.</a:t>
            </a:r>
          </a:p>
          <a:p>
            <a:pPr defTabSz="178039">
              <a:spcAft>
                <a:spcPts val="234"/>
              </a:spcAft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111275" indent="-111275" defTabSz="178039">
              <a:spcAft>
                <a:spcPts val="234"/>
              </a:spcAft>
              <a:buFont typeface="Wingdings" pitchFamily="2" charset="2"/>
              <a:buChar char="§"/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Спикеры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</a:p>
          <a:p>
            <a:pPr defTabSz="178039">
              <a:spcAft>
                <a:spcPts val="234"/>
              </a:spcAft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ведущие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специалисты, эксперты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должностные лица,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представители крупнейших компаний</a:t>
            </a:r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C1EDD23C-F5DE-344D-B1C8-2054005C83F1}"/>
              </a:ext>
            </a:extLst>
          </p:cNvPr>
          <p:cNvSpPr/>
          <p:nvPr/>
        </p:nvSpPr>
        <p:spPr>
          <a:xfrm>
            <a:off x="6189785" y="5725889"/>
            <a:ext cx="33286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8039"/>
            <a:r>
              <a:rPr lang="ru-RU" sz="1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В рамках Фестиваля проводится</a:t>
            </a:r>
          </a:p>
        </p:txBody>
      </p:sp>
      <p:pic>
        <p:nvPicPr>
          <p:cNvPr id="11" name="Picture 4" descr="\\Server\фото\Конференция по ОТ 27.04.2017\Зал\P42754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t="9401" b="35763"/>
          <a:stretch/>
        </p:blipFill>
        <p:spPr bwMode="auto">
          <a:xfrm>
            <a:off x="6296297" y="3431177"/>
            <a:ext cx="5467809" cy="222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88137" y="6215544"/>
            <a:ext cx="2603863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 smtClean="0"/>
              <a:t>Московская городская конференция по охране труда</a:t>
            </a:r>
            <a:endParaRPr lang="ru-RU" sz="1400" dirty="0"/>
          </a:p>
        </p:txBody>
      </p:sp>
      <p:pic>
        <p:nvPicPr>
          <p:cNvPr id="1026" name="Picture 2" descr="C:\Users\mokrousov\Documents\Литвиненко\Лого\герб-Москва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795" y="6234149"/>
            <a:ext cx="348342" cy="46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Server\фото\БИОТ 2016\Сверху\PC1346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56" b="28767"/>
          <a:stretch/>
        </p:blipFill>
        <p:spPr bwMode="auto">
          <a:xfrm>
            <a:off x="302398" y="707770"/>
            <a:ext cx="5584596" cy="2339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21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744162" y="4736389"/>
            <a:ext cx="215123" cy="155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78039"/>
            <a:r>
              <a:rPr lang="ru-RU" sz="409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2</a:t>
            </a:r>
            <a:endParaRPr lang="es-ES" sz="409" dirty="0">
              <a:solidFill>
                <a:prstClr val="white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" name="Rectangle 25"/>
          <p:cNvSpPr/>
          <p:nvPr/>
        </p:nvSpPr>
        <p:spPr>
          <a:xfrm>
            <a:off x="302400" y="884956"/>
            <a:ext cx="616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8039"/>
            <a:r>
              <a:rPr lang="ru-RU" sz="12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Уникальная интерактивная площадка, специально построенная и оборудованная для демонстрации и тестирования защитных свойств </a:t>
            </a:r>
            <a:r>
              <a:rPr lang="ru-RU" sz="1200" dirty="0" smtClean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СИЗ </a:t>
            </a:r>
            <a:r>
              <a:rPr lang="ru-RU" sz="1200" dirty="0">
                <a:solidFill>
                  <a:srgbClr val="002060"/>
                </a:solidFill>
                <a:latin typeface="Open Sans" charset="0"/>
                <a:ea typeface="Open Sans" charset="0"/>
                <a:cs typeface="Open Sans" charset="0"/>
              </a:rPr>
              <a:t>под воздействием реальных опасностей и вредных производственных факторов. </a:t>
            </a:r>
          </a:p>
        </p:txBody>
      </p:sp>
      <p:pic>
        <p:nvPicPr>
          <p:cNvPr id="12" name="Изображение 4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93" b="4161"/>
          <a:stretch/>
        </p:blipFill>
        <p:spPr>
          <a:xfrm>
            <a:off x="2405640" y="4056274"/>
            <a:ext cx="1682737" cy="1671392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Rectangle 25"/>
          <p:cNvSpPr/>
          <p:nvPr/>
        </p:nvSpPr>
        <p:spPr>
          <a:xfrm>
            <a:off x="302400" y="5909235"/>
            <a:ext cx="5903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8039"/>
            <a:r>
              <a:rPr lang="ru-RU" sz="1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Производители </a:t>
            </a:r>
            <a:r>
              <a:rPr lang="ru-RU" sz="1200" b="1" dirty="0" smtClean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средств </a:t>
            </a:r>
            <a:r>
              <a:rPr lang="ru-RU" sz="1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защиты </a:t>
            </a:r>
            <a:r>
              <a:rPr lang="ru-RU" sz="1200" b="1" dirty="0" smtClean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эффектно, </a:t>
            </a:r>
            <a:r>
              <a:rPr lang="ru-RU" sz="1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с участием каскадеров и представителей МЧС представят свои разработки, а потенциальные пользователи и гости смогут протестировать продукцию и </a:t>
            </a:r>
            <a:r>
              <a:rPr lang="ru-RU" sz="1200" b="1" dirty="0" smtClean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оборудование, и стать участником зрелищного шоу</a:t>
            </a:r>
            <a:r>
              <a:rPr lang="ru-RU" sz="1200" b="1" dirty="0">
                <a:solidFill>
                  <a:srgbClr val="C00000"/>
                </a:solidFill>
                <a:latin typeface="Open Sans" charset="0"/>
                <a:ea typeface="Open Sans" charset="0"/>
                <a:cs typeface="Open Sans" charset="0"/>
              </a:rPr>
              <a:t>. </a:t>
            </a:r>
          </a:p>
        </p:txBody>
      </p:sp>
      <p:sp>
        <p:nvSpPr>
          <p:cNvPr id="9" name="Rectangle 25"/>
          <p:cNvSpPr/>
          <p:nvPr/>
        </p:nvSpPr>
        <p:spPr>
          <a:xfrm>
            <a:off x="302400" y="1531287"/>
            <a:ext cx="599202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8039"/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На площадках будут созданы условия, моделирующие опасные и вредные производственные факторы, такие как:</a:t>
            </a:r>
          </a:p>
          <a:p>
            <a:pPr defTabSz="178039"/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66765" indent="-66765" defTabSz="178039">
              <a:buFont typeface="Arial" charset="0"/>
              <a:buChar char="•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повышенные и пониженные температуры</a:t>
            </a:r>
          </a:p>
          <a:p>
            <a:pPr marL="66765" indent="-66765" defTabSz="178039">
              <a:buFont typeface="Arial" charset="0"/>
              <a:buChar char="•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повышенный уровень шума</a:t>
            </a:r>
          </a:p>
          <a:p>
            <a:pPr marL="66765" indent="-66765" defTabSz="178039">
              <a:buFont typeface="Arial" charset="0"/>
              <a:buChar char="•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повышенная яркость света</a:t>
            </a:r>
          </a:p>
          <a:p>
            <a:pPr marL="66765" indent="-66765" defTabSz="178039">
              <a:buFont typeface="Arial" charset="0"/>
              <a:buChar char="•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повышенное значение напряжения в электрической цепи</a:t>
            </a:r>
          </a:p>
          <a:p>
            <a:pPr marL="66765" indent="-66765" defTabSz="178039">
              <a:buFont typeface="Arial" charset="0"/>
              <a:buChar char="•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химические </a:t>
            </a:r>
            <a:r>
              <a:rPr lang="ru-RU" sz="1200" dirty="0" smtClean="0">
                <a:latin typeface="Open Sans" charset="0"/>
                <a:ea typeface="Open Sans" charset="0"/>
                <a:cs typeface="Open Sans" charset="0"/>
              </a:rPr>
              <a:t>загрязнения</a:t>
            </a:r>
            <a:endParaRPr lang="ru-RU" sz="1200" dirty="0">
              <a:latin typeface="Open Sans" charset="0"/>
              <a:ea typeface="Open Sans" charset="0"/>
              <a:cs typeface="Open Sans" charset="0"/>
            </a:endParaRPr>
          </a:p>
          <a:p>
            <a:pPr marL="66765" indent="-66765" defTabSz="178039">
              <a:buFont typeface="Arial" charset="0"/>
              <a:buChar char="•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расположение рабочего места на значительной высоте относительно поверхности земли</a:t>
            </a:r>
          </a:p>
          <a:p>
            <a:pPr defTabSz="178039"/>
            <a:endParaRPr lang="ru-RU" sz="1200" dirty="0">
              <a:latin typeface="Open Sans" charset="0"/>
              <a:ea typeface="Open Sans" charset="0"/>
              <a:cs typeface="Open Sans" charset="0"/>
            </a:endParaRPr>
          </a:p>
          <a:p>
            <a:pPr defTabSz="178039"/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А также другие площадки, демонстрирующие современные достижения в области защиты </a:t>
            </a:r>
            <a:r>
              <a:rPr lang="ru-RU" sz="1200" dirty="0" smtClean="0">
                <a:latin typeface="Open Sans" charset="0"/>
                <a:ea typeface="Open Sans" charset="0"/>
                <a:cs typeface="Open Sans" charset="0"/>
              </a:rPr>
              <a:t>человека</a:t>
            </a: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A16F8E-F56B-A84D-B64C-E76857B4EA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66175" y="3887547"/>
            <a:ext cx="1671957" cy="20082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7DEB12-613A-EC44-9B9B-3A1354C843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20" y="4056274"/>
            <a:ext cx="1898484" cy="16810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C654A8-2735-8641-840D-9FFAD909AD74}"/>
              </a:ext>
            </a:extLst>
          </p:cNvPr>
          <p:cNvSpPr txBox="1"/>
          <p:nvPr/>
        </p:nvSpPr>
        <p:spPr>
          <a:xfrm>
            <a:off x="302400" y="307660"/>
            <a:ext cx="3656885" cy="397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sz="2000" dirty="0">
                <a:solidFill>
                  <a:srgbClr val="CC241D"/>
                </a:solidFill>
              </a:rPr>
              <a:t>ПОЛИГОН ИННОВАЦИЙ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30541" y="3100353"/>
            <a:ext cx="4861775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8039">
              <a:spcAft>
                <a:spcPts val="234"/>
              </a:spcAft>
            </a:pPr>
            <a:r>
              <a:rPr lang="ru-RU" sz="11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ЗАСЕДАНИЕ МЕЖВЕДОМСТВЕННОЙ КОМИССИИ ПО ОХРАНЕ ТРУДА ПРИ ПРАВИТЕЛЬСТВЕ МОСКВЫ</a:t>
            </a:r>
          </a:p>
          <a:p>
            <a:pPr defTabSz="178039">
              <a:spcAft>
                <a:spcPts val="234"/>
              </a:spcAft>
            </a:pPr>
            <a:endParaRPr lang="ru-RU" sz="1100" dirty="0">
              <a:solidFill>
                <a:srgbClr val="672024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defTabSz="178039"/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Принимаемые на заседании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решения направлены на координацию деятельности органов исполнительной власти, надзора и контроля </a:t>
            </a:r>
          </a:p>
          <a:p>
            <a:pPr defTabSz="178039"/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в целях улучшения условий труда на рабочих местах и снижения производственного травматизма.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9A39DD-C27D-094E-9F50-06B64F19F15E}"/>
              </a:ext>
            </a:extLst>
          </p:cNvPr>
          <p:cNvSpPr txBox="1"/>
          <p:nvPr/>
        </p:nvSpPr>
        <p:spPr>
          <a:xfrm>
            <a:off x="6644835" y="4535819"/>
            <a:ext cx="4861775" cy="2051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8039">
              <a:spcAft>
                <a:spcPts val="234"/>
              </a:spcAft>
            </a:pPr>
            <a:r>
              <a:rPr lang="ru-RU" sz="1100" dirty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ЦЕРЕМОНИИ </a:t>
            </a:r>
            <a:r>
              <a:rPr lang="ru-RU" sz="1100" dirty="0" smtClean="0">
                <a:solidFill>
                  <a:srgbClr val="672024"/>
                </a:solidFill>
                <a:latin typeface="Open Sans" charset="0"/>
                <a:ea typeface="Open Sans" charset="0"/>
                <a:cs typeface="Open Sans" charset="0"/>
              </a:rPr>
              <a:t>НАГРАЖДЕНИЙ ПОБЕДИТЕЛЕЙ</a:t>
            </a:r>
          </a:p>
          <a:p>
            <a:pPr marL="111275" indent="-111275" defTabSz="178039">
              <a:spcBef>
                <a:spcPts val="600"/>
              </a:spcBef>
              <a:spcAft>
                <a:spcPts val="234"/>
              </a:spcAft>
              <a:buFont typeface="Wingdings" pitchFamily="2" charset="2"/>
              <a:buChar char="§"/>
            </a:pPr>
            <a:r>
              <a:rPr lang="ru-RU" sz="1100" dirty="0" smtClean="0">
                <a:latin typeface="Open Sans" charset="0"/>
                <a:ea typeface="Open Sans" charset="0"/>
                <a:cs typeface="Open Sans" charset="0"/>
              </a:rPr>
              <a:t>Всероссийского </a:t>
            </a:r>
            <a:r>
              <a:rPr lang="ru-RU" sz="1100" dirty="0">
                <a:latin typeface="Open Sans" charset="0"/>
                <a:ea typeface="Open Sans" charset="0"/>
                <a:cs typeface="Open Sans" charset="0"/>
              </a:rPr>
              <a:t>конкурса специалистов по охране труда «Мастерство и </a:t>
            </a:r>
            <a:r>
              <a:rPr lang="ru-RU" sz="1100" dirty="0" smtClean="0">
                <a:latin typeface="Open Sans" charset="0"/>
                <a:ea typeface="Open Sans" charset="0"/>
                <a:cs typeface="Open Sans" charset="0"/>
              </a:rPr>
              <a:t>безопасность» </a:t>
            </a:r>
          </a:p>
          <a:p>
            <a:pPr marL="111275" indent="-111275" defTabSz="178039">
              <a:spcBef>
                <a:spcPts val="600"/>
              </a:spcBef>
              <a:spcAft>
                <a:spcPts val="234"/>
              </a:spcAft>
              <a:buFont typeface="Wingdings" pitchFamily="2" charset="2"/>
              <a:buChar char="§"/>
            </a:pPr>
            <a:r>
              <a:rPr lang="ru-RU" sz="1100" dirty="0" smtClean="0">
                <a:latin typeface="Open Sans" charset="0"/>
                <a:ea typeface="Open Sans" charset="0"/>
                <a:cs typeface="Open Sans" charset="0"/>
              </a:rPr>
              <a:t>победителей </a:t>
            </a:r>
            <a:r>
              <a:rPr lang="ru-RU" sz="1100" dirty="0">
                <a:latin typeface="Open Sans" charset="0"/>
                <a:ea typeface="Open Sans" charset="0"/>
                <a:cs typeface="Open Sans" charset="0"/>
              </a:rPr>
              <a:t>Смотра–конкурса на лучшую организацию работы в </a:t>
            </a:r>
            <a:r>
              <a:rPr lang="ru-RU" sz="1100" dirty="0" smtClean="0">
                <a:latin typeface="Open Sans" charset="0"/>
                <a:ea typeface="Open Sans" charset="0"/>
                <a:cs typeface="Open Sans" charset="0"/>
              </a:rPr>
              <a:t>области охраны труда</a:t>
            </a:r>
            <a:endParaRPr lang="ru-RU" sz="1100" dirty="0">
              <a:latin typeface="Open Sans" charset="0"/>
              <a:ea typeface="Open Sans" charset="0"/>
              <a:cs typeface="Open Sans" charset="0"/>
            </a:endParaRPr>
          </a:p>
          <a:p>
            <a:pPr marL="111275" indent="-111275" defTabSz="178039">
              <a:spcBef>
                <a:spcPts val="600"/>
              </a:spcBef>
              <a:spcAft>
                <a:spcPts val="234"/>
              </a:spcAft>
              <a:buFont typeface="Wingdings" pitchFamily="2" charset="2"/>
              <a:buChar char="§"/>
            </a:pPr>
            <a:r>
              <a:rPr lang="ru-RU" sz="1100" dirty="0">
                <a:latin typeface="Open Sans" charset="0"/>
                <a:ea typeface="Open Sans" charset="0"/>
                <a:cs typeface="Open Sans" charset="0"/>
              </a:rPr>
              <a:t>городского конкурса профессионального мастерства «Московские мастера» </a:t>
            </a:r>
            <a:r>
              <a:rPr lang="ru-RU" sz="1100" dirty="0" smtClean="0">
                <a:latin typeface="Open Sans" charset="0"/>
                <a:ea typeface="Open Sans" charset="0"/>
                <a:cs typeface="Open Sans" charset="0"/>
              </a:rPr>
              <a:t>в номинации </a:t>
            </a:r>
            <a:r>
              <a:rPr lang="ru-RU" sz="1100" dirty="0">
                <a:latin typeface="Open Sans" charset="0"/>
                <a:ea typeface="Open Sans" charset="0"/>
                <a:cs typeface="Open Sans" charset="0"/>
              </a:rPr>
              <a:t>«Специалист в области охраны труда</a:t>
            </a:r>
            <a:r>
              <a:rPr lang="ru-RU" sz="1100" dirty="0" smtClean="0">
                <a:latin typeface="Open Sans" charset="0"/>
                <a:ea typeface="Open Sans" charset="0"/>
                <a:cs typeface="Open Sans" charset="0"/>
              </a:rPr>
              <a:t>»</a:t>
            </a:r>
          </a:p>
          <a:p>
            <a:pPr marL="111275" indent="-111275" defTabSz="178039">
              <a:spcBef>
                <a:spcPts val="600"/>
              </a:spcBef>
              <a:spcAft>
                <a:spcPts val="234"/>
              </a:spcAft>
              <a:buFont typeface="Wingdings" pitchFamily="2" charset="2"/>
              <a:buChar char="§"/>
            </a:pPr>
            <a:r>
              <a:rPr lang="ru-RU" sz="1100" dirty="0" smtClean="0">
                <a:latin typeface="Open Sans" charset="0"/>
                <a:ea typeface="Open Sans" charset="0"/>
                <a:cs typeface="Open Sans" charset="0"/>
              </a:rPr>
              <a:t>участников </a:t>
            </a:r>
            <a:r>
              <a:rPr lang="ru-RU" sz="1100" dirty="0">
                <a:latin typeface="Open Sans" charset="0"/>
                <a:ea typeface="Open Sans" charset="0"/>
                <a:cs typeface="Open Sans" charset="0"/>
              </a:rPr>
              <a:t>выставки </a:t>
            </a:r>
          </a:p>
          <a:p>
            <a:pPr marL="111275" indent="-111275" defTabSz="178039">
              <a:spcAft>
                <a:spcPts val="234"/>
              </a:spcAft>
              <a:buFont typeface="Wingdings" pitchFamily="2" charset="2"/>
              <a:buChar char="§"/>
            </a:pPr>
            <a:endParaRPr lang="ru-RU" sz="11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B5C71E-74A4-494F-AFC1-BF568B4CD79A}"/>
              </a:ext>
            </a:extLst>
          </p:cNvPr>
          <p:cNvSpPr txBox="1"/>
          <p:nvPr/>
        </p:nvSpPr>
        <p:spPr>
          <a:xfrm>
            <a:off x="6644835" y="307660"/>
            <a:ext cx="426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sz="2000" dirty="0">
                <a:solidFill>
                  <a:srgbClr val="CC241D"/>
                </a:solidFill>
              </a:rPr>
              <a:t>ОФИЦИАЛЬНЫЕ МЕРОПРИЯТИЯ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9" t="8228" b="11917"/>
          <a:stretch/>
        </p:blipFill>
        <p:spPr>
          <a:xfrm>
            <a:off x="9619973" y="945522"/>
            <a:ext cx="1872344" cy="1832259"/>
          </a:xfrm>
          <a:prstGeom prst="rect">
            <a:avLst/>
          </a:prstGeom>
        </p:spPr>
      </p:pic>
      <p:pic>
        <p:nvPicPr>
          <p:cNvPr id="2050" name="Picture 2" descr="C:\Users\mokrousov\Documents\Литвиненко\ВЫСТАВКА ОТвМ 2018\фото\P614569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9"/>
          <a:stretch/>
        </p:blipFill>
        <p:spPr bwMode="auto">
          <a:xfrm>
            <a:off x="6644835" y="945523"/>
            <a:ext cx="2891051" cy="18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48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2">
            <a:extLst>
              <a:ext uri="{FF2B5EF4-FFF2-40B4-BE49-F238E27FC236}">
                <a16:creationId xmlns:a16="http://schemas.microsoft.com/office/drawing/2014/main" id="{32E4437D-E3B7-4443-8C7D-31F1A0CE9D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52" b="18513"/>
          <a:stretch/>
        </p:blipFill>
        <p:spPr>
          <a:xfrm>
            <a:off x="362293" y="1055077"/>
            <a:ext cx="4684908" cy="198706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0ECC8FB-4D99-4F49-AAB2-A8E9D5DE3699}"/>
              </a:ext>
            </a:extLst>
          </p:cNvPr>
          <p:cNvSpPr/>
          <p:nvPr/>
        </p:nvSpPr>
        <p:spPr>
          <a:xfrm>
            <a:off x="362292" y="3389446"/>
            <a:ext cx="50010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В работе Форума примут участие студенты и аспиранты профильных кафедр ведущих вузов.   </a:t>
            </a:r>
          </a:p>
          <a:p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Это возможность молодежи презентовать свои знания, умения и навыки, приобрести опыт во взаимодействии с будущими работодателями, оценить перспективы будущей профессии, а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работодателям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понять реальный уровень подготовки студентов на сегодняшний день, получить предложения и новые решения актуальных проблем в профессиональной среде.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BDA5AD-D63D-CC42-BE8C-D11A52B626F1}"/>
              </a:ext>
            </a:extLst>
          </p:cNvPr>
          <p:cNvSpPr txBox="1"/>
          <p:nvPr/>
        </p:nvSpPr>
        <p:spPr>
          <a:xfrm>
            <a:off x="362292" y="5491079"/>
            <a:ext cx="5282370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dirty="0">
                <a:solidFill>
                  <a:srgbClr val="AB272A"/>
                </a:solidFill>
              </a:rPr>
              <a:t>В рамках Форума пройдет Ярмарка вакансий, где </a:t>
            </a:r>
            <a:r>
              <a:rPr lang="ru-RU" dirty="0" smtClean="0">
                <a:solidFill>
                  <a:srgbClr val="AB272A"/>
                </a:solidFill>
              </a:rPr>
              <a:t>работодатели смогут </a:t>
            </a:r>
            <a:r>
              <a:rPr lang="ru-RU" dirty="0">
                <a:solidFill>
                  <a:srgbClr val="AB272A"/>
                </a:solidFill>
              </a:rPr>
              <a:t>присмотреться и привлечь молодых специалистов, а студенты воспользоваться уникальной возможностью общения с ведущими работодателями страны и </a:t>
            </a:r>
            <a:r>
              <a:rPr lang="ru-RU" dirty="0" smtClean="0">
                <a:solidFill>
                  <a:srgbClr val="AB272A"/>
                </a:solidFill>
              </a:rPr>
              <a:t>рассмотреть возможности работы </a:t>
            </a:r>
            <a:r>
              <a:rPr lang="ru-RU" dirty="0">
                <a:solidFill>
                  <a:srgbClr val="AB272A"/>
                </a:solidFill>
              </a:rPr>
              <a:t>по специальности.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5C71E-74A4-494F-AFC1-BF568B4CD79A}"/>
              </a:ext>
            </a:extLst>
          </p:cNvPr>
          <p:cNvSpPr txBox="1"/>
          <p:nvPr/>
        </p:nvSpPr>
        <p:spPr>
          <a:xfrm>
            <a:off x="302400" y="307660"/>
            <a:ext cx="426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sz="2000" dirty="0">
                <a:solidFill>
                  <a:srgbClr val="CC241D"/>
                </a:solidFill>
              </a:rPr>
              <a:t>МОЛОДЕЖНЫЙ ФОРУМ</a:t>
            </a:r>
          </a:p>
        </p:txBody>
      </p:sp>
      <p:sp>
        <p:nvSpPr>
          <p:cNvPr id="13" name="Rectangle 25">
            <a:extLst>
              <a:ext uri="{FF2B5EF4-FFF2-40B4-BE49-F238E27FC236}">
                <a16:creationId xmlns:a16="http://schemas.microsoft.com/office/drawing/2014/main" id="{27181658-4D08-C349-AA41-E3BF920FE29E}"/>
              </a:ext>
            </a:extLst>
          </p:cNvPr>
          <p:cNvSpPr/>
          <p:nvPr/>
        </p:nvSpPr>
        <p:spPr>
          <a:xfrm>
            <a:off x="6189784" y="307660"/>
            <a:ext cx="428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000" dirty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ДЕТСКАЯ ПРОГРАММА</a:t>
            </a:r>
            <a:endParaRPr lang="es-ES" sz="2000" dirty="0">
              <a:solidFill>
                <a:srgbClr val="CC241D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4" name="Рисунок 6">
            <a:extLst>
              <a:ext uri="{FF2B5EF4-FFF2-40B4-BE49-F238E27FC236}">
                <a16:creationId xmlns:a16="http://schemas.microsoft.com/office/drawing/2014/main" id="{773BEA15-7438-DE4F-8484-91D886FA6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9" t="13352" r="7900" b="33743"/>
          <a:stretch/>
        </p:blipFill>
        <p:spPr>
          <a:xfrm>
            <a:off x="6189784" y="2611478"/>
            <a:ext cx="5187459" cy="272572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9B24157-A61B-6548-A869-61C58F8A3DA5}"/>
              </a:ext>
            </a:extLst>
          </p:cNvPr>
          <p:cNvSpPr/>
          <p:nvPr/>
        </p:nvSpPr>
        <p:spPr>
          <a:xfrm>
            <a:off x="6037970" y="852991"/>
            <a:ext cx="55678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Для популяризация вопросов безопасности жизнедеятельности среди детей будет сформирована интересная и познавательная программа, включающая в себя:</a:t>
            </a:r>
          </a:p>
          <a:p>
            <a:endParaRPr lang="ru-RU" sz="1200" dirty="0">
              <a:latin typeface="Open Sans" charset="0"/>
              <a:ea typeface="Open Sans" charset="0"/>
              <a:cs typeface="Open Sans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Выставку детского рисунка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Интерактивные мастер-классы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Показательные выступления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Спортивные </a:t>
            </a:r>
            <a:r>
              <a:rPr lang="ru-RU" sz="1200" dirty="0" smtClean="0">
                <a:latin typeface="Open Sans" charset="0"/>
                <a:ea typeface="Open Sans" charset="0"/>
                <a:cs typeface="Open Sans" charset="0"/>
              </a:rPr>
              <a:t>соревнования</a:t>
            </a:r>
            <a:endParaRPr lang="ru-RU" sz="1200" dirty="0">
              <a:latin typeface="Open Sans" charset="0"/>
              <a:ea typeface="Open Sans" charset="0"/>
              <a:cs typeface="Open Sans" charset="0"/>
            </a:endParaRPr>
          </a:p>
          <a:p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  </a:t>
            </a:r>
          </a:p>
          <a:p>
            <a:endParaRPr lang="ru-RU" sz="12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7C40F25-1FCF-4D4E-AEC8-4953709F9711}"/>
              </a:ext>
            </a:extLst>
          </p:cNvPr>
          <p:cNvSpPr/>
          <p:nvPr/>
        </p:nvSpPr>
        <p:spPr>
          <a:xfrm>
            <a:off x="6128672" y="5583411"/>
            <a:ext cx="5330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Open Sans" charset="0"/>
                <a:ea typeface="Open Sans" charset="0"/>
                <a:cs typeface="Open Sans" charset="0"/>
              </a:rPr>
              <a:t>Это позволит сформировать осознанный подход к вопросам безопасности в школе, на работе и повседневной жизни, развить творческую инициативу,  повысить познавательный интерес детей к вопросам безопасности.</a:t>
            </a:r>
          </a:p>
        </p:txBody>
      </p:sp>
    </p:spTree>
    <p:extLst>
      <p:ext uri="{BB962C8B-B14F-4D97-AF65-F5344CB8AC3E}">
        <p14:creationId xmlns:p14="http://schemas.microsoft.com/office/powerpoint/2010/main" val="47040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A1C902-DE5C-6B43-ABCF-E745C5348598}"/>
              </a:ext>
            </a:extLst>
          </p:cNvPr>
          <p:cNvSpPr/>
          <p:nvPr/>
        </p:nvSpPr>
        <p:spPr>
          <a:xfrm>
            <a:off x="6297482" y="5940568"/>
            <a:ext cx="5103723" cy="708890"/>
          </a:xfrm>
          <a:prstGeom prst="rect">
            <a:avLst/>
          </a:prstGeom>
          <a:solidFill>
            <a:srgbClr val="AB2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867356" y="2660777"/>
            <a:ext cx="215123" cy="155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78039"/>
            <a:r>
              <a:rPr lang="ru-RU" sz="409" dirty="0">
                <a:solidFill>
                  <a:prstClr val="white"/>
                </a:solidFill>
                <a:latin typeface="Open Sans" charset="0"/>
                <a:ea typeface="Open Sans" charset="0"/>
                <a:cs typeface="Open Sans" charset="0"/>
              </a:rPr>
              <a:t>2</a:t>
            </a:r>
            <a:endParaRPr lang="es-ES" sz="409" dirty="0">
              <a:solidFill>
                <a:prstClr val="white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" name="Rectangle 25"/>
          <p:cNvSpPr/>
          <p:nvPr/>
        </p:nvSpPr>
        <p:spPr>
          <a:xfrm>
            <a:off x="302400" y="3707763"/>
            <a:ext cx="541233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8039">
              <a:spcAft>
                <a:spcPts val="1200"/>
              </a:spcAft>
            </a:pPr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В рамках Фестиваля  будет реализован ряд тематических культурных мероприятий на открытой территории для взрослых и детей:</a:t>
            </a: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171450" indent="-171450" defTabSz="178039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Концертные выступления творческих коллективов</a:t>
            </a:r>
          </a:p>
          <a:p>
            <a:pPr marL="171450" indent="-171450" defTabSz="178039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Конкурсы и соревнования </a:t>
            </a:r>
          </a:p>
          <a:p>
            <a:pPr marL="171450" indent="-171450" defTabSz="178039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Тематические фото-зоны</a:t>
            </a:r>
          </a:p>
          <a:p>
            <a:pPr marL="171450" indent="-171450" defTabSz="178039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Мастер-классы в области безопасности с привлечением соответствующих экспертов (поведение в чрезвычайных ситуациях, транспортная безопасность и др.)</a:t>
            </a:r>
          </a:p>
          <a:p>
            <a:pPr marL="171450" indent="-171450" defTabSz="178039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Флеш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-мобы</a:t>
            </a:r>
          </a:p>
          <a:p>
            <a:pPr marL="171450" indent="-171450" defTabSz="178039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Тематические интеллектуальные игры</a:t>
            </a:r>
          </a:p>
          <a:p>
            <a:pPr marL="171450" indent="-171450" defTabSz="178039">
              <a:spcAft>
                <a:spcPts val="600"/>
              </a:spcAft>
              <a:buFont typeface="Wingdings" pitchFamily="2" charset="2"/>
              <a:buChar char="§"/>
            </a:pP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Юмористические зарисовки</a:t>
            </a:r>
          </a:p>
        </p:txBody>
      </p:sp>
      <p:pic>
        <p:nvPicPr>
          <p:cNvPr id="12" name="Изображение 4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09" r="-174" b="-619"/>
          <a:stretch/>
        </p:blipFill>
        <p:spPr>
          <a:xfrm>
            <a:off x="302400" y="796073"/>
            <a:ext cx="5107434" cy="2803742"/>
          </a:xfrm>
          <a:prstGeom prst="rect">
            <a:avLst/>
          </a:prstGeom>
          <a:effectLst>
            <a:softEdge rad="0"/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E335E95-8B0C-124E-A39D-FC8AFEE7BD9E}"/>
              </a:ext>
            </a:extLst>
          </p:cNvPr>
          <p:cNvSpPr txBox="1">
            <a:spLocks/>
          </p:cNvSpPr>
          <p:nvPr/>
        </p:nvSpPr>
        <p:spPr>
          <a:xfrm>
            <a:off x="6297482" y="707770"/>
            <a:ext cx="5365982" cy="481271"/>
          </a:xfrm>
          <a:prstGeom prst="rect">
            <a:avLst/>
          </a:prstGeom>
        </p:spPr>
        <p:txBody>
          <a:bodyPr vert="horz" lIns="35609" tIns="17805" rIns="35609" bIns="17805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В рамках Фестиваля будут созданы условия для занятий спортом и популяризация здорового образа жизни: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16561-50DA-7540-B025-C530F36E665F}"/>
              </a:ext>
            </a:extLst>
          </p:cNvPr>
          <p:cNvSpPr txBox="1"/>
          <p:nvPr/>
        </p:nvSpPr>
        <p:spPr>
          <a:xfrm>
            <a:off x="6297482" y="1757025"/>
            <a:ext cx="4499473" cy="931985"/>
          </a:xfrm>
          <a:prstGeom prst="rect">
            <a:avLst/>
          </a:prstGeom>
        </p:spPr>
        <p:txBody>
          <a:bodyPr vert="horz" lIns="35609" tIns="17805" rIns="35609" bIns="17805" rtlCol="0" anchor="b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111275" indent="-111275">
              <a:lnSpc>
                <a:spcPct val="100000"/>
              </a:lnSpc>
              <a:spcAft>
                <a:spcPts val="834"/>
              </a:spcAft>
              <a:buFont typeface="Wingdings" pitchFamily="2" charset="2"/>
              <a:buChar char="§"/>
            </a:pPr>
            <a:r>
              <a:rPr lang="ru-RU" sz="1200" dirty="0" smtClean="0"/>
              <a:t>Корпоративный Кубок «РИСКАМ.</a:t>
            </a:r>
            <a:r>
              <a:rPr lang="en-US" sz="1200" dirty="0" smtClean="0"/>
              <a:t>NET</a:t>
            </a:r>
            <a:r>
              <a:rPr lang="ru-RU" sz="1200" dirty="0" smtClean="0"/>
              <a:t>» по мини-футболу и </a:t>
            </a:r>
            <a:r>
              <a:rPr lang="ru-RU" sz="1200" dirty="0" err="1" smtClean="0"/>
              <a:t>воллейболу</a:t>
            </a:r>
            <a:endParaRPr lang="ru-RU" sz="1200" dirty="0" smtClean="0"/>
          </a:p>
          <a:p>
            <a:pPr marL="111275" indent="-111275">
              <a:lnSpc>
                <a:spcPct val="100000"/>
              </a:lnSpc>
              <a:spcAft>
                <a:spcPts val="834"/>
              </a:spcAft>
              <a:buFont typeface="Wingdings" pitchFamily="2" charset="2"/>
              <a:buChar char="§"/>
            </a:pPr>
            <a:r>
              <a:rPr lang="ru-RU" sz="1200" dirty="0" smtClean="0"/>
              <a:t>Благотворительный забег </a:t>
            </a:r>
            <a:r>
              <a:rPr lang="ru-RU" sz="1200" dirty="0"/>
              <a:t>«РИСКАМ.</a:t>
            </a:r>
            <a:r>
              <a:rPr lang="en-US" sz="1200" dirty="0"/>
              <a:t>NET</a:t>
            </a:r>
            <a:r>
              <a:rPr lang="ru-RU" sz="1200" dirty="0"/>
              <a:t>» </a:t>
            </a:r>
          </a:p>
          <a:p>
            <a:pPr marL="111275" indent="-111275">
              <a:lnSpc>
                <a:spcPct val="100000"/>
              </a:lnSpc>
              <a:spcAft>
                <a:spcPts val="834"/>
              </a:spcAft>
              <a:buFont typeface="Wingdings" pitchFamily="2" charset="2"/>
              <a:buChar char="§"/>
            </a:pPr>
            <a:r>
              <a:rPr lang="ru-RU" sz="1200" dirty="0"/>
              <a:t>Спортивные </a:t>
            </a:r>
            <a:r>
              <a:rPr lang="ru-RU" sz="1200" dirty="0" smtClean="0"/>
              <a:t>состязания </a:t>
            </a:r>
            <a:r>
              <a:rPr lang="ru-RU" sz="1200" dirty="0"/>
              <a:t>для детей</a:t>
            </a:r>
          </a:p>
          <a:p>
            <a:pPr marL="111275" indent="-111275">
              <a:lnSpc>
                <a:spcPct val="100000"/>
              </a:lnSpc>
              <a:spcAft>
                <a:spcPts val="834"/>
              </a:spcAft>
              <a:buFont typeface="Wingdings" pitchFamily="2" charset="2"/>
              <a:buChar char="§"/>
            </a:pPr>
            <a:r>
              <a:rPr lang="ru-RU" sz="1200" dirty="0"/>
              <a:t>Мастер-классы и показательные выступления от известных спортсменов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418161-3F95-0C42-A0BA-A07244F0B367}"/>
              </a:ext>
            </a:extLst>
          </p:cNvPr>
          <p:cNvSpPr txBox="1"/>
          <p:nvPr/>
        </p:nvSpPr>
        <p:spPr>
          <a:xfrm>
            <a:off x="6767420" y="5963025"/>
            <a:ext cx="4633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8039">
              <a:spcAft>
                <a:spcPts val="234"/>
              </a:spcAft>
            </a:pPr>
            <a:r>
              <a:rPr lang="ru-RU" sz="120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Все мероприятия так или иначе затронут важность вопросов личной безопасности каждого человека и воспитания культуры безопасности в городе в целом.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FA3DD3-4BCC-E34F-B816-0EB41FAD8993}"/>
              </a:ext>
            </a:extLst>
          </p:cNvPr>
          <p:cNvSpPr txBox="1"/>
          <p:nvPr/>
        </p:nvSpPr>
        <p:spPr>
          <a:xfrm>
            <a:off x="302400" y="307660"/>
            <a:ext cx="426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defTabSz="457200">
              <a:defRPr sz="2800">
                <a:solidFill>
                  <a:srgbClr val="23669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ru-RU" sz="2000" dirty="0">
                <a:solidFill>
                  <a:srgbClr val="CC241D"/>
                </a:solidFill>
              </a:rPr>
              <a:t>КУЛЬТУРНАЯ ПРОГРАММА</a:t>
            </a:r>
          </a:p>
        </p:txBody>
      </p:sp>
      <p:sp>
        <p:nvSpPr>
          <p:cNvPr id="13" name="Rectangle 25">
            <a:extLst>
              <a:ext uri="{FF2B5EF4-FFF2-40B4-BE49-F238E27FC236}">
                <a16:creationId xmlns:a16="http://schemas.microsoft.com/office/drawing/2014/main" id="{FE34C070-373D-E341-B3DE-7D058E09BDA6}"/>
              </a:ext>
            </a:extLst>
          </p:cNvPr>
          <p:cNvSpPr/>
          <p:nvPr/>
        </p:nvSpPr>
        <p:spPr>
          <a:xfrm>
            <a:off x="6189784" y="307660"/>
            <a:ext cx="428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000" dirty="0">
                <a:solidFill>
                  <a:srgbClr val="CC241D"/>
                </a:solidFill>
                <a:latin typeface="Open Sans" charset="0"/>
                <a:ea typeface="Open Sans" charset="0"/>
                <a:cs typeface="Open Sans" charset="0"/>
              </a:rPr>
              <a:t>СПОРТИВНАЯ ПРОГРАММА</a:t>
            </a:r>
            <a:endParaRPr lang="es-ES" sz="2000" dirty="0">
              <a:solidFill>
                <a:srgbClr val="CC241D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074" name="Picture 2" descr="\\Skrebova\сетевая\Литвиненко\фото фестиваля (2)\культ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b="5755"/>
          <a:stretch/>
        </p:blipFill>
        <p:spPr bwMode="auto">
          <a:xfrm>
            <a:off x="6231839" y="2952206"/>
            <a:ext cx="5169366" cy="269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15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Custom 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DB1"/>
      </a:accent1>
      <a:accent2>
        <a:srgbClr val="8BC7E9"/>
      </a:accent2>
      <a:accent3>
        <a:srgbClr val="012E65"/>
      </a:accent3>
      <a:accent4>
        <a:srgbClr val="85BB5D"/>
      </a:accent4>
      <a:accent5>
        <a:srgbClr val="2495DA"/>
      </a:accent5>
      <a:accent6>
        <a:srgbClr val="2C3F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Неделя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90000"/>
          </a:schemeClr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Неделя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32296</TotalTime>
  <Words>1279</Words>
  <Application>Microsoft Office PowerPoint</Application>
  <PresentationFormat>Широкоэкранный</PresentationFormat>
  <Paragraphs>197</Paragraphs>
  <Slides>10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Open Sans</vt:lpstr>
      <vt:lpstr>Wingdings</vt:lpstr>
      <vt:lpstr>Office Theme</vt:lpstr>
      <vt:lpstr>Custom Design</vt:lpstr>
      <vt:lpstr>1_Custom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Matrix</dc:creator>
  <cp:lastModifiedBy>Рассохач Светлана Игоревна</cp:lastModifiedBy>
  <cp:revision>839</cp:revision>
  <cp:lastPrinted>2018-04-27T11:37:57Z</cp:lastPrinted>
  <dcterms:created xsi:type="dcterms:W3CDTF">2016-07-02T03:15:58Z</dcterms:created>
  <dcterms:modified xsi:type="dcterms:W3CDTF">2018-04-28T11:39:10Z</dcterms:modified>
</cp:coreProperties>
</file>